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6" r:id="rId2"/>
    <p:sldId id="257" r:id="rId3"/>
    <p:sldId id="267" r:id="rId4"/>
    <p:sldId id="269" r:id="rId5"/>
    <p:sldId id="270" r:id="rId6"/>
    <p:sldId id="271" r:id="rId7"/>
    <p:sldId id="272" r:id="rId8"/>
    <p:sldId id="273" r:id="rId9"/>
    <p:sldId id="274" r:id="rId10"/>
    <p:sldId id="264" r:id="rId11"/>
    <p:sldId id="275" r:id="rId12"/>
    <p:sldId id="308" r:id="rId13"/>
    <p:sldId id="309" r:id="rId14"/>
    <p:sldId id="324" r:id="rId15"/>
    <p:sldId id="317" r:id="rId16"/>
    <p:sldId id="325" r:id="rId17"/>
    <p:sldId id="326" r:id="rId18"/>
    <p:sldId id="319" r:id="rId19"/>
    <p:sldId id="320" r:id="rId20"/>
    <p:sldId id="322" r:id="rId21"/>
    <p:sldId id="323" r:id="rId22"/>
    <p:sldId id="321" r:id="rId23"/>
    <p:sldId id="355" r:id="rId24"/>
    <p:sldId id="310" r:id="rId25"/>
    <p:sldId id="313" r:id="rId26"/>
    <p:sldId id="276" r:id="rId27"/>
    <p:sldId id="293" r:id="rId28"/>
    <p:sldId id="294" r:id="rId29"/>
    <p:sldId id="303" r:id="rId30"/>
    <p:sldId id="304" r:id="rId31"/>
    <p:sldId id="305" r:id="rId32"/>
    <p:sldId id="306" r:id="rId33"/>
    <p:sldId id="291" r:id="rId34"/>
    <p:sldId id="331" r:id="rId35"/>
    <p:sldId id="329" r:id="rId36"/>
    <p:sldId id="330" r:id="rId37"/>
    <p:sldId id="332" r:id="rId38"/>
    <p:sldId id="292" r:id="rId39"/>
    <p:sldId id="327" r:id="rId40"/>
    <p:sldId id="328" r:id="rId41"/>
    <p:sldId id="335" r:id="rId42"/>
    <p:sldId id="312" r:id="rId43"/>
    <p:sldId id="258" r:id="rId44"/>
    <p:sldId id="259" r:id="rId45"/>
    <p:sldId id="278" r:id="rId46"/>
    <p:sldId id="279" r:id="rId47"/>
    <p:sldId id="280" r:id="rId48"/>
    <p:sldId id="281" r:id="rId49"/>
    <p:sldId id="282" r:id="rId50"/>
    <p:sldId id="283" r:id="rId51"/>
    <p:sldId id="284" r:id="rId52"/>
    <p:sldId id="285" r:id="rId53"/>
    <p:sldId id="289" r:id="rId54"/>
    <p:sldId id="290" r:id="rId55"/>
    <p:sldId id="311" r:id="rId56"/>
    <p:sldId id="333" r:id="rId57"/>
    <p:sldId id="358" r:id="rId58"/>
    <p:sldId id="277" r:id="rId59"/>
    <p:sldId id="288" r:id="rId60"/>
    <p:sldId id="295" r:id="rId61"/>
    <p:sldId id="296" r:id="rId62"/>
    <p:sldId id="297" r:id="rId63"/>
    <p:sldId id="298" r:id="rId64"/>
    <p:sldId id="287" r:id="rId65"/>
    <p:sldId id="299" r:id="rId66"/>
    <p:sldId id="300" r:id="rId67"/>
    <p:sldId id="301" r:id="rId68"/>
    <p:sldId id="356" r:id="rId69"/>
    <p:sldId id="338" r:id="rId70"/>
    <p:sldId id="339" r:id="rId71"/>
    <p:sldId id="336" r:id="rId72"/>
    <p:sldId id="337" r:id="rId73"/>
    <p:sldId id="357" r:id="rId74"/>
    <p:sldId id="260" r:id="rId75"/>
    <p:sldId id="334" r:id="rId76"/>
    <p:sldId id="341" r:id="rId77"/>
    <p:sldId id="343" r:id="rId78"/>
    <p:sldId id="342" r:id="rId79"/>
    <p:sldId id="359" r:id="rId80"/>
    <p:sldId id="360" r:id="rId81"/>
    <p:sldId id="361" r:id="rId82"/>
    <p:sldId id="362" r:id="rId83"/>
    <p:sldId id="363" r:id="rId84"/>
    <p:sldId id="364" r:id="rId85"/>
    <p:sldId id="340" r:id="rId86"/>
    <p:sldId id="344" r:id="rId87"/>
    <p:sldId id="345" r:id="rId88"/>
    <p:sldId id="346" r:id="rId89"/>
    <p:sldId id="347" r:id="rId90"/>
    <p:sldId id="348" r:id="rId91"/>
    <p:sldId id="349" r:id="rId92"/>
    <p:sldId id="350" r:id="rId93"/>
    <p:sldId id="351" r:id="rId94"/>
    <p:sldId id="352" r:id="rId95"/>
    <p:sldId id="353" r:id="rId96"/>
    <p:sldId id="367" r:id="rId97"/>
    <p:sldId id="370" r:id="rId98"/>
    <p:sldId id="371" r:id="rId99"/>
    <p:sldId id="372" r:id="rId100"/>
    <p:sldId id="373" r:id="rId101"/>
    <p:sldId id="387" r:id="rId102"/>
    <p:sldId id="374" r:id="rId103"/>
    <p:sldId id="375" r:id="rId104"/>
    <p:sldId id="376" r:id="rId105"/>
    <p:sldId id="377" r:id="rId106"/>
    <p:sldId id="378" r:id="rId107"/>
    <p:sldId id="379" r:id="rId108"/>
    <p:sldId id="380" r:id="rId109"/>
    <p:sldId id="383" r:id="rId110"/>
    <p:sldId id="381" r:id="rId111"/>
    <p:sldId id="382" r:id="rId112"/>
    <p:sldId id="384" r:id="rId113"/>
    <p:sldId id="385" r:id="rId114"/>
    <p:sldId id="386" r:id="rId115"/>
    <p:sldId id="388" r:id="rId116"/>
    <p:sldId id="389" r:id="rId117"/>
    <p:sldId id="390" r:id="rId118"/>
    <p:sldId id="391" r:id="rId119"/>
    <p:sldId id="392" r:id="rId120"/>
    <p:sldId id="393" r:id="rId121"/>
    <p:sldId id="394" r:id="rId122"/>
    <p:sldId id="395" r:id="rId123"/>
    <p:sldId id="396" r:id="rId124"/>
    <p:sldId id="397" r:id="rId125"/>
    <p:sldId id="398" r:id="rId126"/>
    <p:sldId id="399" r:id="rId127"/>
    <p:sldId id="400" r:id="rId128"/>
    <p:sldId id="368" r:id="rId129"/>
    <p:sldId id="369" r:id="rId13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9" d="100"/>
          <a:sy n="89" d="100"/>
        </p:scale>
        <p:origin x="21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F94891-92C4-4889-BD0D-E54825806594}" type="doc">
      <dgm:prSet loTypeId="urn:microsoft.com/office/officeart/2005/8/layout/process2" loCatId="process" qsTypeId="urn:microsoft.com/office/officeart/2005/8/quickstyle/simple1" qsCatId="simple" csTypeId="urn:microsoft.com/office/officeart/2005/8/colors/colorful1" csCatId="colorful"/>
      <dgm:spPr/>
      <dgm:t>
        <a:bodyPr/>
        <a:lstStyle/>
        <a:p>
          <a:endParaRPr lang="en-US"/>
        </a:p>
      </dgm:t>
    </dgm:pt>
    <dgm:pt modelId="{51265E51-7356-4DC8-B8BF-45A7414CACBB}">
      <dgm:prSet/>
      <dgm:spPr/>
      <dgm:t>
        <a:bodyPr/>
        <a:lstStyle/>
        <a:p>
          <a:r>
            <a:rPr lang="es-ES" dirty="0"/>
            <a:t>La tecnología sigue creciendo y lo seguirá haciendo durante varios años, el protagonista: los datos, llamados </a:t>
          </a:r>
          <a:r>
            <a:rPr lang="es-ES" u="sng" dirty="0"/>
            <a:t>el nuevo petróleo</a:t>
          </a:r>
          <a:r>
            <a:rPr lang="es-ES" dirty="0"/>
            <a:t>. Gran parte del crecimiento de los últimos años podría describirse libremente como "creación de valor a partir de los datos".</a:t>
          </a:r>
          <a:endParaRPr lang="en-US" dirty="0"/>
        </a:p>
      </dgm:t>
    </dgm:pt>
    <dgm:pt modelId="{E5422920-2E44-4618-8D8B-3C2FECDCEA3B}" type="parTrans" cxnId="{F1C2A66F-EA14-4EB0-87F4-A20F8143EEAF}">
      <dgm:prSet/>
      <dgm:spPr/>
      <dgm:t>
        <a:bodyPr/>
        <a:lstStyle/>
        <a:p>
          <a:endParaRPr lang="en-US"/>
        </a:p>
      </dgm:t>
    </dgm:pt>
    <dgm:pt modelId="{426ACD03-1908-4C2C-86A9-54346AE61E5A}" type="sibTrans" cxnId="{F1C2A66F-EA14-4EB0-87F4-A20F8143EEAF}">
      <dgm:prSet/>
      <dgm:spPr/>
      <dgm:t>
        <a:bodyPr/>
        <a:lstStyle/>
        <a:p>
          <a:endParaRPr lang="en-US"/>
        </a:p>
      </dgm:t>
    </dgm:pt>
    <dgm:pt modelId="{11A2C872-E04E-4603-8FCF-024C5E004698}">
      <dgm:prSet/>
      <dgm:spPr/>
      <dgm:t>
        <a:bodyPr/>
        <a:lstStyle/>
        <a:p>
          <a:r>
            <a:rPr lang="es-ES"/>
            <a:t>El valor podría significar aumentar los ingresos por ventas, reducir los costos evitables, mejorar la satisfacción del paciente, enfocarse en clientes y prospectos de alto valor, crear políticas para el bien social más amplio y mucho, mucho más.</a:t>
          </a:r>
          <a:endParaRPr lang="en-US"/>
        </a:p>
      </dgm:t>
    </dgm:pt>
    <dgm:pt modelId="{99015985-CE15-45B2-9BBC-6BEAAB40467F}" type="parTrans" cxnId="{2F9DBA21-01A2-4A3F-A5FF-DB7C805D0341}">
      <dgm:prSet/>
      <dgm:spPr/>
      <dgm:t>
        <a:bodyPr/>
        <a:lstStyle/>
        <a:p>
          <a:endParaRPr lang="en-US"/>
        </a:p>
      </dgm:t>
    </dgm:pt>
    <dgm:pt modelId="{0618F7BF-2021-4614-BA43-B9AB0F4948EA}" type="sibTrans" cxnId="{2F9DBA21-01A2-4A3F-A5FF-DB7C805D0341}">
      <dgm:prSet/>
      <dgm:spPr/>
      <dgm:t>
        <a:bodyPr/>
        <a:lstStyle/>
        <a:p>
          <a:endParaRPr lang="en-US"/>
        </a:p>
      </dgm:t>
    </dgm:pt>
    <dgm:pt modelId="{831D7DC1-4DC8-4767-B1AF-D0C94C3221FF}" type="pres">
      <dgm:prSet presAssocID="{36F94891-92C4-4889-BD0D-E54825806594}" presName="linearFlow" presStyleCnt="0">
        <dgm:presLayoutVars>
          <dgm:resizeHandles val="exact"/>
        </dgm:presLayoutVars>
      </dgm:prSet>
      <dgm:spPr/>
    </dgm:pt>
    <dgm:pt modelId="{9D630858-38E1-45DE-9D93-0C19B9ABB0E6}" type="pres">
      <dgm:prSet presAssocID="{51265E51-7356-4DC8-B8BF-45A7414CACBB}" presName="node" presStyleLbl="node1" presStyleIdx="0" presStyleCnt="2" custLinFactNeighborX="-71985" custLinFactNeighborY="-2775">
        <dgm:presLayoutVars>
          <dgm:bulletEnabled val="1"/>
        </dgm:presLayoutVars>
      </dgm:prSet>
      <dgm:spPr/>
    </dgm:pt>
    <dgm:pt modelId="{F999D9E2-4C0A-48E4-902E-88FDB3B3A5E0}" type="pres">
      <dgm:prSet presAssocID="{426ACD03-1908-4C2C-86A9-54346AE61E5A}" presName="sibTrans" presStyleLbl="sibTrans2D1" presStyleIdx="0" presStyleCnt="1"/>
      <dgm:spPr/>
    </dgm:pt>
    <dgm:pt modelId="{DD091BA0-456E-43E5-BBF7-037171E463EC}" type="pres">
      <dgm:prSet presAssocID="{426ACD03-1908-4C2C-86A9-54346AE61E5A}" presName="connectorText" presStyleLbl="sibTrans2D1" presStyleIdx="0" presStyleCnt="1"/>
      <dgm:spPr/>
    </dgm:pt>
    <dgm:pt modelId="{51998C0F-7C43-4C75-A053-088EAB6F5737}" type="pres">
      <dgm:prSet presAssocID="{11A2C872-E04E-4603-8FCF-024C5E004698}" presName="node" presStyleLbl="node1" presStyleIdx="1" presStyleCnt="2" custLinFactNeighborX="-59550" custLinFactNeighborY="-15163">
        <dgm:presLayoutVars>
          <dgm:bulletEnabled val="1"/>
        </dgm:presLayoutVars>
      </dgm:prSet>
      <dgm:spPr/>
    </dgm:pt>
  </dgm:ptLst>
  <dgm:cxnLst>
    <dgm:cxn modelId="{98BA8812-CC77-4DD7-A8E0-A49B0269BE32}" type="presOf" srcId="{51265E51-7356-4DC8-B8BF-45A7414CACBB}" destId="{9D630858-38E1-45DE-9D93-0C19B9ABB0E6}" srcOrd="0" destOrd="0" presId="urn:microsoft.com/office/officeart/2005/8/layout/process2"/>
    <dgm:cxn modelId="{EF43F019-9B1B-4F4C-89B1-55AEB451C73F}" type="presOf" srcId="{11A2C872-E04E-4603-8FCF-024C5E004698}" destId="{51998C0F-7C43-4C75-A053-088EAB6F5737}" srcOrd="0" destOrd="0" presId="urn:microsoft.com/office/officeart/2005/8/layout/process2"/>
    <dgm:cxn modelId="{2F9DBA21-01A2-4A3F-A5FF-DB7C805D0341}" srcId="{36F94891-92C4-4889-BD0D-E54825806594}" destId="{11A2C872-E04E-4603-8FCF-024C5E004698}" srcOrd="1" destOrd="0" parTransId="{99015985-CE15-45B2-9BBC-6BEAAB40467F}" sibTransId="{0618F7BF-2021-4614-BA43-B9AB0F4948EA}"/>
    <dgm:cxn modelId="{F1C2A66F-EA14-4EB0-87F4-A20F8143EEAF}" srcId="{36F94891-92C4-4889-BD0D-E54825806594}" destId="{51265E51-7356-4DC8-B8BF-45A7414CACBB}" srcOrd="0" destOrd="0" parTransId="{E5422920-2E44-4618-8D8B-3C2FECDCEA3B}" sibTransId="{426ACD03-1908-4C2C-86A9-54346AE61E5A}"/>
    <dgm:cxn modelId="{E3A566F5-5C2D-4EDD-8EB0-CD173290CBBA}" type="presOf" srcId="{426ACD03-1908-4C2C-86A9-54346AE61E5A}" destId="{DD091BA0-456E-43E5-BBF7-037171E463EC}" srcOrd="1" destOrd="0" presId="urn:microsoft.com/office/officeart/2005/8/layout/process2"/>
    <dgm:cxn modelId="{1C5111F9-1A71-4A23-ACAE-C2618643880D}" type="presOf" srcId="{426ACD03-1908-4C2C-86A9-54346AE61E5A}" destId="{F999D9E2-4C0A-48E4-902E-88FDB3B3A5E0}" srcOrd="0" destOrd="0" presId="urn:microsoft.com/office/officeart/2005/8/layout/process2"/>
    <dgm:cxn modelId="{5D6522FC-81AE-4CD2-A8BC-E8E81345A62A}" type="presOf" srcId="{36F94891-92C4-4889-BD0D-E54825806594}" destId="{831D7DC1-4DC8-4767-B1AF-D0C94C3221FF}" srcOrd="0" destOrd="0" presId="urn:microsoft.com/office/officeart/2005/8/layout/process2"/>
    <dgm:cxn modelId="{52B718E3-CC63-4906-8FEE-097669D68124}" type="presParOf" srcId="{831D7DC1-4DC8-4767-B1AF-D0C94C3221FF}" destId="{9D630858-38E1-45DE-9D93-0C19B9ABB0E6}" srcOrd="0" destOrd="0" presId="urn:microsoft.com/office/officeart/2005/8/layout/process2"/>
    <dgm:cxn modelId="{27F37B26-CC81-4A39-8F91-6F239A3FFE80}" type="presParOf" srcId="{831D7DC1-4DC8-4767-B1AF-D0C94C3221FF}" destId="{F999D9E2-4C0A-48E4-902E-88FDB3B3A5E0}" srcOrd="1" destOrd="0" presId="urn:microsoft.com/office/officeart/2005/8/layout/process2"/>
    <dgm:cxn modelId="{36FFA88F-1085-4E50-A1C1-EF0D507D270A}" type="presParOf" srcId="{F999D9E2-4C0A-48E4-902E-88FDB3B3A5E0}" destId="{DD091BA0-456E-43E5-BBF7-037171E463EC}" srcOrd="0" destOrd="0" presId="urn:microsoft.com/office/officeart/2005/8/layout/process2"/>
    <dgm:cxn modelId="{F887F269-C57E-4375-97FC-48AA1E65E27B}" type="presParOf" srcId="{831D7DC1-4DC8-4767-B1AF-D0C94C3221FF}" destId="{51998C0F-7C43-4C75-A053-088EAB6F5737}" srcOrd="2"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630858-38E1-45DE-9D93-0C19B9ABB0E6}">
      <dsp:nvSpPr>
        <dsp:cNvPr id="0" name=""/>
        <dsp:cNvSpPr/>
      </dsp:nvSpPr>
      <dsp:spPr>
        <a:xfrm>
          <a:off x="0" y="0"/>
          <a:ext cx="5405217" cy="174011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t>La tecnología sigue creciendo y lo seguirá haciendo durante varios años, el protagonista: los datos, llamados </a:t>
          </a:r>
          <a:r>
            <a:rPr lang="es-ES" sz="1800" u="sng" kern="1200" dirty="0"/>
            <a:t>el nuevo petróleo</a:t>
          </a:r>
          <a:r>
            <a:rPr lang="es-ES" sz="1800" kern="1200" dirty="0"/>
            <a:t>. Gran parte del crecimiento de los últimos años podría describirse libremente como "creación de valor a partir de los datos".</a:t>
          </a:r>
          <a:endParaRPr lang="en-US" sz="1800" kern="1200" dirty="0"/>
        </a:p>
      </dsp:txBody>
      <dsp:txXfrm>
        <a:off x="50966" y="50966"/>
        <a:ext cx="5303285" cy="1638178"/>
      </dsp:txXfrm>
    </dsp:sp>
    <dsp:sp modelId="{F999D9E2-4C0A-48E4-902E-88FDB3B3A5E0}">
      <dsp:nvSpPr>
        <dsp:cNvPr id="0" name=""/>
        <dsp:cNvSpPr/>
      </dsp:nvSpPr>
      <dsp:spPr>
        <a:xfrm rot="5400000">
          <a:off x="2425611" y="1717915"/>
          <a:ext cx="553994" cy="78304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2467694" y="1832442"/>
        <a:ext cx="469829" cy="387796"/>
      </dsp:txXfrm>
    </dsp:sp>
    <dsp:sp modelId="{51998C0F-7C43-4C75-A053-088EAB6F5737}">
      <dsp:nvSpPr>
        <dsp:cNvPr id="0" name=""/>
        <dsp:cNvSpPr/>
      </dsp:nvSpPr>
      <dsp:spPr>
        <a:xfrm>
          <a:off x="0" y="2478770"/>
          <a:ext cx="5405217" cy="174011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a:t>El valor podría significar aumentar los ingresos por ventas, reducir los costos evitables, mejorar la satisfacción del paciente, enfocarse en clientes y prospectos de alto valor, crear políticas para el bien social más amplio y mucho, mucho más.</a:t>
          </a:r>
          <a:endParaRPr lang="en-US" sz="1800" kern="1200"/>
        </a:p>
      </dsp:txBody>
      <dsp:txXfrm>
        <a:off x="50966" y="2529736"/>
        <a:ext cx="5303285" cy="1638178"/>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869575-6D2B-10E2-B40F-1546F675BF28}"/>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1A077D21-976F-BE4E-D17B-7A5CF03CC3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94367E6E-CFD1-C14D-C757-CE62DF1E9748}"/>
              </a:ext>
            </a:extLst>
          </p:cNvPr>
          <p:cNvSpPr>
            <a:spLocks noGrp="1"/>
          </p:cNvSpPr>
          <p:nvPr>
            <p:ph type="dt" sz="half" idx="10"/>
          </p:nvPr>
        </p:nvSpPr>
        <p:spPr/>
        <p:txBody>
          <a:bodyPr/>
          <a:lstStyle/>
          <a:p>
            <a:fld id="{633895A7-D90E-4038-9C14-9BF2123E1FE2}" type="datetimeFigureOut">
              <a:rPr lang="es-ES" smtClean="0"/>
              <a:t>02/10/2024</a:t>
            </a:fld>
            <a:endParaRPr lang="es-ES"/>
          </a:p>
        </p:txBody>
      </p:sp>
      <p:sp>
        <p:nvSpPr>
          <p:cNvPr id="5" name="Marcador de pie de página 4">
            <a:extLst>
              <a:ext uri="{FF2B5EF4-FFF2-40B4-BE49-F238E27FC236}">
                <a16:creationId xmlns:a16="http://schemas.microsoft.com/office/drawing/2014/main" id="{F3E2B55F-59B3-2380-2037-D6D3316941E1}"/>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D111573-6D40-A889-8C19-40C425AA32D4}"/>
              </a:ext>
            </a:extLst>
          </p:cNvPr>
          <p:cNvSpPr>
            <a:spLocks noGrp="1"/>
          </p:cNvSpPr>
          <p:nvPr>
            <p:ph type="sldNum" sz="quarter" idx="12"/>
          </p:nvPr>
        </p:nvSpPr>
        <p:spPr/>
        <p:txBody>
          <a:bodyPr/>
          <a:lstStyle/>
          <a:p>
            <a:fld id="{5BA41A37-4576-4FB8-BC48-3D12F877616B}" type="slidenum">
              <a:rPr lang="es-ES" smtClean="0"/>
              <a:t>‹Nº›</a:t>
            </a:fld>
            <a:endParaRPr lang="es-ES"/>
          </a:p>
        </p:txBody>
      </p:sp>
    </p:spTree>
    <p:extLst>
      <p:ext uri="{BB962C8B-B14F-4D97-AF65-F5344CB8AC3E}">
        <p14:creationId xmlns:p14="http://schemas.microsoft.com/office/powerpoint/2010/main" val="10121883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75580B-37D2-F619-2C77-A6CC42C7B7DE}"/>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7546784A-BC56-63A0-D058-8FD413562B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72F6312-AC08-2F0F-E030-487FBE0C440C}"/>
              </a:ext>
            </a:extLst>
          </p:cNvPr>
          <p:cNvSpPr>
            <a:spLocks noGrp="1"/>
          </p:cNvSpPr>
          <p:nvPr>
            <p:ph type="dt" sz="half" idx="10"/>
          </p:nvPr>
        </p:nvSpPr>
        <p:spPr/>
        <p:txBody>
          <a:bodyPr/>
          <a:lstStyle/>
          <a:p>
            <a:fld id="{633895A7-D90E-4038-9C14-9BF2123E1FE2}" type="datetimeFigureOut">
              <a:rPr lang="es-ES" smtClean="0"/>
              <a:t>02/10/2024</a:t>
            </a:fld>
            <a:endParaRPr lang="es-ES"/>
          </a:p>
        </p:txBody>
      </p:sp>
      <p:sp>
        <p:nvSpPr>
          <p:cNvPr id="5" name="Marcador de pie de página 4">
            <a:extLst>
              <a:ext uri="{FF2B5EF4-FFF2-40B4-BE49-F238E27FC236}">
                <a16:creationId xmlns:a16="http://schemas.microsoft.com/office/drawing/2014/main" id="{C2924505-5133-5A89-26FC-53211C859D3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439F484-23DC-D4D8-557D-E3416200C040}"/>
              </a:ext>
            </a:extLst>
          </p:cNvPr>
          <p:cNvSpPr>
            <a:spLocks noGrp="1"/>
          </p:cNvSpPr>
          <p:nvPr>
            <p:ph type="sldNum" sz="quarter" idx="12"/>
          </p:nvPr>
        </p:nvSpPr>
        <p:spPr/>
        <p:txBody>
          <a:bodyPr/>
          <a:lstStyle/>
          <a:p>
            <a:fld id="{5BA41A37-4576-4FB8-BC48-3D12F877616B}" type="slidenum">
              <a:rPr lang="es-ES" smtClean="0"/>
              <a:t>‹Nº›</a:t>
            </a:fld>
            <a:endParaRPr lang="es-ES"/>
          </a:p>
        </p:txBody>
      </p:sp>
    </p:spTree>
    <p:extLst>
      <p:ext uri="{BB962C8B-B14F-4D97-AF65-F5344CB8AC3E}">
        <p14:creationId xmlns:p14="http://schemas.microsoft.com/office/powerpoint/2010/main" val="1932087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02268A7-8199-A9A7-1CAC-4352ED0B74F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32734F36-B8B9-D5D5-D0C3-CA3A7FDBD0C9}"/>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7748A89-59B7-414A-75E0-F336C2201826}"/>
              </a:ext>
            </a:extLst>
          </p:cNvPr>
          <p:cNvSpPr>
            <a:spLocks noGrp="1"/>
          </p:cNvSpPr>
          <p:nvPr>
            <p:ph type="dt" sz="half" idx="10"/>
          </p:nvPr>
        </p:nvSpPr>
        <p:spPr/>
        <p:txBody>
          <a:bodyPr/>
          <a:lstStyle/>
          <a:p>
            <a:fld id="{633895A7-D90E-4038-9C14-9BF2123E1FE2}" type="datetimeFigureOut">
              <a:rPr lang="es-ES" smtClean="0"/>
              <a:t>02/10/2024</a:t>
            </a:fld>
            <a:endParaRPr lang="es-ES"/>
          </a:p>
        </p:txBody>
      </p:sp>
      <p:sp>
        <p:nvSpPr>
          <p:cNvPr id="5" name="Marcador de pie de página 4">
            <a:extLst>
              <a:ext uri="{FF2B5EF4-FFF2-40B4-BE49-F238E27FC236}">
                <a16:creationId xmlns:a16="http://schemas.microsoft.com/office/drawing/2014/main" id="{5D6E87E2-B89B-7F01-A90A-93B523E7F76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32FDEE5-100E-7F17-6798-9C5E62A65253}"/>
              </a:ext>
            </a:extLst>
          </p:cNvPr>
          <p:cNvSpPr>
            <a:spLocks noGrp="1"/>
          </p:cNvSpPr>
          <p:nvPr>
            <p:ph type="sldNum" sz="quarter" idx="12"/>
          </p:nvPr>
        </p:nvSpPr>
        <p:spPr/>
        <p:txBody>
          <a:bodyPr/>
          <a:lstStyle/>
          <a:p>
            <a:fld id="{5BA41A37-4576-4FB8-BC48-3D12F877616B}" type="slidenum">
              <a:rPr lang="es-ES" smtClean="0"/>
              <a:t>‹Nº›</a:t>
            </a:fld>
            <a:endParaRPr lang="es-ES"/>
          </a:p>
        </p:txBody>
      </p:sp>
    </p:spTree>
    <p:extLst>
      <p:ext uri="{BB962C8B-B14F-4D97-AF65-F5344CB8AC3E}">
        <p14:creationId xmlns:p14="http://schemas.microsoft.com/office/powerpoint/2010/main" val="2889313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F6C2FD-3EB0-1460-1FDC-7F9DEFAAF1BB}"/>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B4BF751-B7B2-777B-EE26-66B35DAE9EDF}"/>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BBB0F9E-87A9-8EC2-685A-2D15AF18A213}"/>
              </a:ext>
            </a:extLst>
          </p:cNvPr>
          <p:cNvSpPr>
            <a:spLocks noGrp="1"/>
          </p:cNvSpPr>
          <p:nvPr>
            <p:ph type="dt" sz="half" idx="10"/>
          </p:nvPr>
        </p:nvSpPr>
        <p:spPr/>
        <p:txBody>
          <a:bodyPr/>
          <a:lstStyle/>
          <a:p>
            <a:fld id="{633895A7-D90E-4038-9C14-9BF2123E1FE2}" type="datetimeFigureOut">
              <a:rPr lang="es-ES" smtClean="0"/>
              <a:t>02/10/2024</a:t>
            </a:fld>
            <a:endParaRPr lang="es-ES"/>
          </a:p>
        </p:txBody>
      </p:sp>
      <p:sp>
        <p:nvSpPr>
          <p:cNvPr id="5" name="Marcador de pie de página 4">
            <a:extLst>
              <a:ext uri="{FF2B5EF4-FFF2-40B4-BE49-F238E27FC236}">
                <a16:creationId xmlns:a16="http://schemas.microsoft.com/office/drawing/2014/main" id="{A58C0AF9-19BB-8FF2-2C06-0831C3B5B0A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76AB332-56C3-4197-4B3B-C3ACA193A8E8}"/>
              </a:ext>
            </a:extLst>
          </p:cNvPr>
          <p:cNvSpPr>
            <a:spLocks noGrp="1"/>
          </p:cNvSpPr>
          <p:nvPr>
            <p:ph type="sldNum" sz="quarter" idx="12"/>
          </p:nvPr>
        </p:nvSpPr>
        <p:spPr/>
        <p:txBody>
          <a:bodyPr/>
          <a:lstStyle/>
          <a:p>
            <a:fld id="{5BA41A37-4576-4FB8-BC48-3D12F877616B}" type="slidenum">
              <a:rPr lang="es-ES" smtClean="0"/>
              <a:t>‹Nº›</a:t>
            </a:fld>
            <a:endParaRPr lang="es-ES"/>
          </a:p>
        </p:txBody>
      </p:sp>
    </p:spTree>
    <p:extLst>
      <p:ext uri="{BB962C8B-B14F-4D97-AF65-F5344CB8AC3E}">
        <p14:creationId xmlns:p14="http://schemas.microsoft.com/office/powerpoint/2010/main" val="1182905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D41438-0C27-9EF3-9893-07C65A495A7A}"/>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3889EA48-6767-FE13-BCE3-1ADC7CB53B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D3C6672A-8C45-5AAE-5672-C448452CC894}"/>
              </a:ext>
            </a:extLst>
          </p:cNvPr>
          <p:cNvSpPr>
            <a:spLocks noGrp="1"/>
          </p:cNvSpPr>
          <p:nvPr>
            <p:ph type="dt" sz="half" idx="10"/>
          </p:nvPr>
        </p:nvSpPr>
        <p:spPr/>
        <p:txBody>
          <a:bodyPr/>
          <a:lstStyle/>
          <a:p>
            <a:fld id="{633895A7-D90E-4038-9C14-9BF2123E1FE2}" type="datetimeFigureOut">
              <a:rPr lang="es-ES" smtClean="0"/>
              <a:t>02/10/2024</a:t>
            </a:fld>
            <a:endParaRPr lang="es-ES"/>
          </a:p>
        </p:txBody>
      </p:sp>
      <p:sp>
        <p:nvSpPr>
          <p:cNvPr id="5" name="Marcador de pie de página 4">
            <a:extLst>
              <a:ext uri="{FF2B5EF4-FFF2-40B4-BE49-F238E27FC236}">
                <a16:creationId xmlns:a16="http://schemas.microsoft.com/office/drawing/2014/main" id="{9CB90F60-4395-BE7A-3D43-9822A6AC728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69DF84D-3DAD-6000-2044-7D32ADCF3B6A}"/>
              </a:ext>
            </a:extLst>
          </p:cNvPr>
          <p:cNvSpPr>
            <a:spLocks noGrp="1"/>
          </p:cNvSpPr>
          <p:nvPr>
            <p:ph type="sldNum" sz="quarter" idx="12"/>
          </p:nvPr>
        </p:nvSpPr>
        <p:spPr/>
        <p:txBody>
          <a:bodyPr/>
          <a:lstStyle/>
          <a:p>
            <a:fld id="{5BA41A37-4576-4FB8-BC48-3D12F877616B}" type="slidenum">
              <a:rPr lang="es-ES" smtClean="0"/>
              <a:t>‹Nº›</a:t>
            </a:fld>
            <a:endParaRPr lang="es-ES"/>
          </a:p>
        </p:txBody>
      </p:sp>
    </p:spTree>
    <p:extLst>
      <p:ext uri="{BB962C8B-B14F-4D97-AF65-F5344CB8AC3E}">
        <p14:creationId xmlns:p14="http://schemas.microsoft.com/office/powerpoint/2010/main" val="4002823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749E39-7028-0FCB-3463-933A4503E259}"/>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741AB4FD-C122-448D-0F93-4170DD423E1F}"/>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C6B51C18-CBC3-79C0-72AF-876B95447DA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B1E6295A-455B-A486-A8F2-5D6BC13CB153}"/>
              </a:ext>
            </a:extLst>
          </p:cNvPr>
          <p:cNvSpPr>
            <a:spLocks noGrp="1"/>
          </p:cNvSpPr>
          <p:nvPr>
            <p:ph type="dt" sz="half" idx="10"/>
          </p:nvPr>
        </p:nvSpPr>
        <p:spPr/>
        <p:txBody>
          <a:bodyPr/>
          <a:lstStyle/>
          <a:p>
            <a:fld id="{633895A7-D90E-4038-9C14-9BF2123E1FE2}" type="datetimeFigureOut">
              <a:rPr lang="es-ES" smtClean="0"/>
              <a:t>02/10/2024</a:t>
            </a:fld>
            <a:endParaRPr lang="es-ES"/>
          </a:p>
        </p:txBody>
      </p:sp>
      <p:sp>
        <p:nvSpPr>
          <p:cNvPr id="6" name="Marcador de pie de página 5">
            <a:extLst>
              <a:ext uri="{FF2B5EF4-FFF2-40B4-BE49-F238E27FC236}">
                <a16:creationId xmlns:a16="http://schemas.microsoft.com/office/drawing/2014/main" id="{F254482B-431C-1920-7685-641832ED0CC2}"/>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016BA6B6-534A-80FA-1620-89DB324BE9F7}"/>
              </a:ext>
            </a:extLst>
          </p:cNvPr>
          <p:cNvSpPr>
            <a:spLocks noGrp="1"/>
          </p:cNvSpPr>
          <p:nvPr>
            <p:ph type="sldNum" sz="quarter" idx="12"/>
          </p:nvPr>
        </p:nvSpPr>
        <p:spPr/>
        <p:txBody>
          <a:bodyPr/>
          <a:lstStyle/>
          <a:p>
            <a:fld id="{5BA41A37-4576-4FB8-BC48-3D12F877616B}" type="slidenum">
              <a:rPr lang="es-ES" smtClean="0"/>
              <a:t>‹Nº›</a:t>
            </a:fld>
            <a:endParaRPr lang="es-ES"/>
          </a:p>
        </p:txBody>
      </p:sp>
    </p:spTree>
    <p:extLst>
      <p:ext uri="{BB962C8B-B14F-4D97-AF65-F5344CB8AC3E}">
        <p14:creationId xmlns:p14="http://schemas.microsoft.com/office/powerpoint/2010/main" val="33630606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600617-FE1C-44B5-03AE-46CFFD2DD2B4}"/>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F67238E2-B2C7-7326-DBF9-DD53575643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A4351B19-9D83-F199-7CF8-FF620C9910F1}"/>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38955ECF-4E40-EEFF-F532-6A5C125FB9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63157793-050E-2474-F86A-759B6F66D537}"/>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0E3A1517-4A3C-A5CF-7822-0261E4BE81DA}"/>
              </a:ext>
            </a:extLst>
          </p:cNvPr>
          <p:cNvSpPr>
            <a:spLocks noGrp="1"/>
          </p:cNvSpPr>
          <p:nvPr>
            <p:ph type="dt" sz="half" idx="10"/>
          </p:nvPr>
        </p:nvSpPr>
        <p:spPr/>
        <p:txBody>
          <a:bodyPr/>
          <a:lstStyle/>
          <a:p>
            <a:fld id="{633895A7-D90E-4038-9C14-9BF2123E1FE2}" type="datetimeFigureOut">
              <a:rPr lang="es-ES" smtClean="0"/>
              <a:t>02/10/2024</a:t>
            </a:fld>
            <a:endParaRPr lang="es-ES"/>
          </a:p>
        </p:txBody>
      </p:sp>
      <p:sp>
        <p:nvSpPr>
          <p:cNvPr id="8" name="Marcador de pie de página 7">
            <a:extLst>
              <a:ext uri="{FF2B5EF4-FFF2-40B4-BE49-F238E27FC236}">
                <a16:creationId xmlns:a16="http://schemas.microsoft.com/office/drawing/2014/main" id="{300BF7D1-2CD1-5447-8BB1-EDF374E6B81C}"/>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B94121DB-2CEA-9F7D-D069-427BDFB98371}"/>
              </a:ext>
            </a:extLst>
          </p:cNvPr>
          <p:cNvSpPr>
            <a:spLocks noGrp="1"/>
          </p:cNvSpPr>
          <p:nvPr>
            <p:ph type="sldNum" sz="quarter" idx="12"/>
          </p:nvPr>
        </p:nvSpPr>
        <p:spPr/>
        <p:txBody>
          <a:bodyPr/>
          <a:lstStyle/>
          <a:p>
            <a:fld id="{5BA41A37-4576-4FB8-BC48-3D12F877616B}" type="slidenum">
              <a:rPr lang="es-ES" smtClean="0"/>
              <a:t>‹Nº›</a:t>
            </a:fld>
            <a:endParaRPr lang="es-ES"/>
          </a:p>
        </p:txBody>
      </p:sp>
    </p:spTree>
    <p:extLst>
      <p:ext uri="{BB962C8B-B14F-4D97-AF65-F5344CB8AC3E}">
        <p14:creationId xmlns:p14="http://schemas.microsoft.com/office/powerpoint/2010/main" val="1182585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BA1DD1-352E-A07A-0693-9A24B020B581}"/>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C08C99C3-10F0-7B7B-7874-605213CEE612}"/>
              </a:ext>
            </a:extLst>
          </p:cNvPr>
          <p:cNvSpPr>
            <a:spLocks noGrp="1"/>
          </p:cNvSpPr>
          <p:nvPr>
            <p:ph type="dt" sz="half" idx="10"/>
          </p:nvPr>
        </p:nvSpPr>
        <p:spPr/>
        <p:txBody>
          <a:bodyPr/>
          <a:lstStyle/>
          <a:p>
            <a:fld id="{633895A7-D90E-4038-9C14-9BF2123E1FE2}" type="datetimeFigureOut">
              <a:rPr lang="es-ES" smtClean="0"/>
              <a:t>02/10/2024</a:t>
            </a:fld>
            <a:endParaRPr lang="es-ES"/>
          </a:p>
        </p:txBody>
      </p:sp>
      <p:sp>
        <p:nvSpPr>
          <p:cNvPr id="4" name="Marcador de pie de página 3">
            <a:extLst>
              <a:ext uri="{FF2B5EF4-FFF2-40B4-BE49-F238E27FC236}">
                <a16:creationId xmlns:a16="http://schemas.microsoft.com/office/drawing/2014/main" id="{EEAFA736-9009-6D1E-FD0C-3FFB7267979E}"/>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EE5AFCDC-1617-AFA1-ABD6-7352609D463B}"/>
              </a:ext>
            </a:extLst>
          </p:cNvPr>
          <p:cNvSpPr>
            <a:spLocks noGrp="1"/>
          </p:cNvSpPr>
          <p:nvPr>
            <p:ph type="sldNum" sz="quarter" idx="12"/>
          </p:nvPr>
        </p:nvSpPr>
        <p:spPr/>
        <p:txBody>
          <a:bodyPr/>
          <a:lstStyle/>
          <a:p>
            <a:fld id="{5BA41A37-4576-4FB8-BC48-3D12F877616B}" type="slidenum">
              <a:rPr lang="es-ES" smtClean="0"/>
              <a:t>‹Nº›</a:t>
            </a:fld>
            <a:endParaRPr lang="es-ES"/>
          </a:p>
        </p:txBody>
      </p:sp>
    </p:spTree>
    <p:extLst>
      <p:ext uri="{BB962C8B-B14F-4D97-AF65-F5344CB8AC3E}">
        <p14:creationId xmlns:p14="http://schemas.microsoft.com/office/powerpoint/2010/main" val="1362803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058C820-5EF5-594D-11BE-F49CC669DE01}"/>
              </a:ext>
            </a:extLst>
          </p:cNvPr>
          <p:cNvSpPr>
            <a:spLocks noGrp="1"/>
          </p:cNvSpPr>
          <p:nvPr>
            <p:ph type="dt" sz="half" idx="10"/>
          </p:nvPr>
        </p:nvSpPr>
        <p:spPr/>
        <p:txBody>
          <a:bodyPr/>
          <a:lstStyle/>
          <a:p>
            <a:fld id="{633895A7-D90E-4038-9C14-9BF2123E1FE2}" type="datetimeFigureOut">
              <a:rPr lang="es-ES" smtClean="0"/>
              <a:t>02/10/2024</a:t>
            </a:fld>
            <a:endParaRPr lang="es-ES"/>
          </a:p>
        </p:txBody>
      </p:sp>
      <p:sp>
        <p:nvSpPr>
          <p:cNvPr id="3" name="Marcador de pie de página 2">
            <a:extLst>
              <a:ext uri="{FF2B5EF4-FFF2-40B4-BE49-F238E27FC236}">
                <a16:creationId xmlns:a16="http://schemas.microsoft.com/office/drawing/2014/main" id="{6D05FDE8-58C9-2DF4-6FC3-94C5E9B5CF45}"/>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2D7B2FB0-053D-19B1-446C-122CBFFEE49F}"/>
              </a:ext>
            </a:extLst>
          </p:cNvPr>
          <p:cNvSpPr>
            <a:spLocks noGrp="1"/>
          </p:cNvSpPr>
          <p:nvPr>
            <p:ph type="sldNum" sz="quarter" idx="12"/>
          </p:nvPr>
        </p:nvSpPr>
        <p:spPr/>
        <p:txBody>
          <a:bodyPr/>
          <a:lstStyle/>
          <a:p>
            <a:fld id="{5BA41A37-4576-4FB8-BC48-3D12F877616B}" type="slidenum">
              <a:rPr lang="es-ES" smtClean="0"/>
              <a:t>‹Nº›</a:t>
            </a:fld>
            <a:endParaRPr lang="es-ES"/>
          </a:p>
        </p:txBody>
      </p:sp>
    </p:spTree>
    <p:extLst>
      <p:ext uri="{BB962C8B-B14F-4D97-AF65-F5344CB8AC3E}">
        <p14:creationId xmlns:p14="http://schemas.microsoft.com/office/powerpoint/2010/main" val="249204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03149C-D272-030F-066B-84F12120DD8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34865E61-D36D-ED56-64C9-D5FA5A7B27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1CCCDF00-308D-9057-A6BB-3BA98F04E1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B61852A-432D-0345-223F-97DE7954D416}"/>
              </a:ext>
            </a:extLst>
          </p:cNvPr>
          <p:cNvSpPr>
            <a:spLocks noGrp="1"/>
          </p:cNvSpPr>
          <p:nvPr>
            <p:ph type="dt" sz="half" idx="10"/>
          </p:nvPr>
        </p:nvSpPr>
        <p:spPr/>
        <p:txBody>
          <a:bodyPr/>
          <a:lstStyle/>
          <a:p>
            <a:fld id="{633895A7-D90E-4038-9C14-9BF2123E1FE2}" type="datetimeFigureOut">
              <a:rPr lang="es-ES" smtClean="0"/>
              <a:t>02/10/2024</a:t>
            </a:fld>
            <a:endParaRPr lang="es-ES"/>
          </a:p>
        </p:txBody>
      </p:sp>
      <p:sp>
        <p:nvSpPr>
          <p:cNvPr id="6" name="Marcador de pie de página 5">
            <a:extLst>
              <a:ext uri="{FF2B5EF4-FFF2-40B4-BE49-F238E27FC236}">
                <a16:creationId xmlns:a16="http://schemas.microsoft.com/office/drawing/2014/main" id="{D0D5B43B-EACE-D74A-2EFC-6B7A34BF1B2E}"/>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59DA0237-C826-ADFE-F390-982F44DEE93D}"/>
              </a:ext>
            </a:extLst>
          </p:cNvPr>
          <p:cNvSpPr>
            <a:spLocks noGrp="1"/>
          </p:cNvSpPr>
          <p:nvPr>
            <p:ph type="sldNum" sz="quarter" idx="12"/>
          </p:nvPr>
        </p:nvSpPr>
        <p:spPr/>
        <p:txBody>
          <a:bodyPr/>
          <a:lstStyle/>
          <a:p>
            <a:fld id="{5BA41A37-4576-4FB8-BC48-3D12F877616B}" type="slidenum">
              <a:rPr lang="es-ES" smtClean="0"/>
              <a:t>‹Nº›</a:t>
            </a:fld>
            <a:endParaRPr lang="es-ES"/>
          </a:p>
        </p:txBody>
      </p:sp>
    </p:spTree>
    <p:extLst>
      <p:ext uri="{BB962C8B-B14F-4D97-AF65-F5344CB8AC3E}">
        <p14:creationId xmlns:p14="http://schemas.microsoft.com/office/powerpoint/2010/main" val="2030102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2F51A8-CA31-0E9D-FF0A-388085E45A2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E9DD4229-836E-EB24-2385-B2CD991BA4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0F1E7879-CDA2-E923-5260-6E7143A3F2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F4FCE2F-392A-B44E-4F50-2524CA4900BD}"/>
              </a:ext>
            </a:extLst>
          </p:cNvPr>
          <p:cNvSpPr>
            <a:spLocks noGrp="1"/>
          </p:cNvSpPr>
          <p:nvPr>
            <p:ph type="dt" sz="half" idx="10"/>
          </p:nvPr>
        </p:nvSpPr>
        <p:spPr/>
        <p:txBody>
          <a:bodyPr/>
          <a:lstStyle/>
          <a:p>
            <a:fld id="{633895A7-D90E-4038-9C14-9BF2123E1FE2}" type="datetimeFigureOut">
              <a:rPr lang="es-ES" smtClean="0"/>
              <a:t>02/10/2024</a:t>
            </a:fld>
            <a:endParaRPr lang="es-ES"/>
          </a:p>
        </p:txBody>
      </p:sp>
      <p:sp>
        <p:nvSpPr>
          <p:cNvPr id="6" name="Marcador de pie de página 5">
            <a:extLst>
              <a:ext uri="{FF2B5EF4-FFF2-40B4-BE49-F238E27FC236}">
                <a16:creationId xmlns:a16="http://schemas.microsoft.com/office/drawing/2014/main" id="{80942984-57DC-FB15-9EE5-77E91506F4B2}"/>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7BCF2CA9-0217-A164-07BD-B8B994639CAB}"/>
              </a:ext>
            </a:extLst>
          </p:cNvPr>
          <p:cNvSpPr>
            <a:spLocks noGrp="1"/>
          </p:cNvSpPr>
          <p:nvPr>
            <p:ph type="sldNum" sz="quarter" idx="12"/>
          </p:nvPr>
        </p:nvSpPr>
        <p:spPr/>
        <p:txBody>
          <a:bodyPr/>
          <a:lstStyle/>
          <a:p>
            <a:fld id="{5BA41A37-4576-4FB8-BC48-3D12F877616B}" type="slidenum">
              <a:rPr lang="es-ES" smtClean="0"/>
              <a:t>‹Nº›</a:t>
            </a:fld>
            <a:endParaRPr lang="es-ES"/>
          </a:p>
        </p:txBody>
      </p:sp>
    </p:spTree>
    <p:extLst>
      <p:ext uri="{BB962C8B-B14F-4D97-AF65-F5344CB8AC3E}">
        <p14:creationId xmlns:p14="http://schemas.microsoft.com/office/powerpoint/2010/main" val="2327318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B7514D8-EE57-9DCF-0C4C-B1E0A3A7F6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42325C68-B2C0-2B2B-AC79-50A3D7DC4F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0F5C142-E739-3244-35E6-1A6B645625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3895A7-D90E-4038-9C14-9BF2123E1FE2}" type="datetimeFigureOut">
              <a:rPr lang="es-ES" smtClean="0"/>
              <a:t>02/10/2024</a:t>
            </a:fld>
            <a:endParaRPr lang="es-ES"/>
          </a:p>
        </p:txBody>
      </p:sp>
      <p:sp>
        <p:nvSpPr>
          <p:cNvPr id="5" name="Marcador de pie de página 4">
            <a:extLst>
              <a:ext uri="{FF2B5EF4-FFF2-40B4-BE49-F238E27FC236}">
                <a16:creationId xmlns:a16="http://schemas.microsoft.com/office/drawing/2014/main" id="{8A8DC9B2-D527-D60B-39D5-75955DA6E5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A1AFB593-87B1-9FB6-29DD-1BFFC19601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A41A37-4576-4FB8-BC48-3D12F877616B}" type="slidenum">
              <a:rPr lang="es-ES" smtClean="0"/>
              <a:t>‹Nº›</a:t>
            </a:fld>
            <a:endParaRPr lang="es-ES"/>
          </a:p>
        </p:txBody>
      </p:sp>
    </p:spTree>
    <p:extLst>
      <p:ext uri="{BB962C8B-B14F-4D97-AF65-F5344CB8AC3E}">
        <p14:creationId xmlns:p14="http://schemas.microsoft.com/office/powerpoint/2010/main" val="30383083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hyperlink" Target="https://github.com/tylerwmarrs/data-engineering-project-doc-templates/tree/master" TargetMode="External"/><Relationship Id="rId2" Type="http://schemas.openxmlformats.org/officeDocument/2006/relationships/image" Target="../media/image135.jpeg"/><Relationship Id="rId1" Type="http://schemas.openxmlformats.org/officeDocument/2006/relationships/slideLayout" Target="../slideLayouts/slideLayout2.xml"/><Relationship Id="rId4" Type="http://schemas.openxmlformats.org/officeDocument/2006/relationships/hyperlink" Target="https://github.com/MichaelVerdegaal/crisp-dm-template/tree/main"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5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6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hyperlink" Target="https://github.com/" TargetMode="External"/><Relationship Id="rId3" Type="http://schemas.openxmlformats.org/officeDocument/2006/relationships/image" Target="../media/image90.png"/><Relationship Id="rId7" Type="http://schemas.openxmlformats.org/officeDocument/2006/relationships/image" Target="../media/image92.png"/><Relationship Id="rId2" Type="http://schemas.openxmlformats.org/officeDocument/2006/relationships/hyperlink" Target="https://colab.research.google.com/?hl=es" TargetMode="External"/><Relationship Id="rId1" Type="http://schemas.openxmlformats.org/officeDocument/2006/relationships/slideLayout" Target="../slideLayouts/slideLayout2.xml"/><Relationship Id="rId6" Type="http://schemas.openxmlformats.org/officeDocument/2006/relationships/hyperlink" Target="https://code.visualstudio.com/" TargetMode="External"/><Relationship Id="rId5" Type="http://schemas.openxmlformats.org/officeDocument/2006/relationships/image" Target="../media/image91.png"/><Relationship Id="rId4" Type="http://schemas.openxmlformats.org/officeDocument/2006/relationships/hyperlink" Target="https://deepnote.com/" TargetMode="External"/><Relationship Id="rId9" Type="http://schemas.openxmlformats.org/officeDocument/2006/relationships/image" Target="../media/image93.png"/></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hyperlink" Target="https://towardsdatascience.com/" TargetMode="External"/><Relationship Id="rId13"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6.png"/><Relationship Id="rId12" Type="http://schemas.openxmlformats.org/officeDocument/2006/relationships/hyperlink" Target="https://medium.com/" TargetMode="External"/><Relationship Id="rId2" Type="http://schemas.openxmlformats.org/officeDocument/2006/relationships/hyperlink" Target="https://www.datasciencecentral.com/" TargetMode="External"/><Relationship Id="rId1" Type="http://schemas.openxmlformats.org/officeDocument/2006/relationships/slideLayout" Target="../slideLayouts/slideLayout2.xml"/><Relationship Id="rId6" Type="http://schemas.openxmlformats.org/officeDocument/2006/relationships/hyperlink" Target="https://www.kdnuggets.com/news/index.html?ref=assemblyai.com" TargetMode="External"/><Relationship Id="rId11" Type="http://schemas.openxmlformats.org/officeDocument/2006/relationships/image" Target="../media/image98.png"/><Relationship Id="rId5" Type="http://schemas.openxmlformats.org/officeDocument/2006/relationships/image" Target="../media/image95.png"/><Relationship Id="rId15" Type="http://schemas.openxmlformats.org/officeDocument/2006/relationships/image" Target="../media/image89.png"/><Relationship Id="rId10" Type="http://schemas.openxmlformats.org/officeDocument/2006/relationships/hyperlink" Target="https://paperswithcode.com/" TargetMode="External"/><Relationship Id="rId4" Type="http://schemas.openxmlformats.org/officeDocument/2006/relationships/hyperlink" Target="https://insidebigdata.com/?ref=assemblyai.com" TargetMode="External"/><Relationship Id="rId9" Type="http://schemas.openxmlformats.org/officeDocument/2006/relationships/image" Target="../media/image97.png"/><Relationship Id="rId14" Type="http://schemas.openxmlformats.org/officeDocument/2006/relationships/image" Target="../media/image100.png"/></Relationships>
</file>

<file path=ppt/slides/_rels/slide71.xml.rels><?xml version="1.0" encoding="UTF-8" standalone="yes"?>
<Relationships xmlns="http://schemas.openxmlformats.org/package/2006/relationships"><Relationship Id="rId8" Type="http://schemas.openxmlformats.org/officeDocument/2006/relationships/hyperlink" Target="https://datos.madrid.es/portal/site/egob" TargetMode="External"/><Relationship Id="rId13"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3.png"/><Relationship Id="rId12" Type="http://schemas.openxmlformats.org/officeDocument/2006/relationships/hyperlink" Target="https://www.microsoft.com/en-us/research/project/microsoft-research-open-data/" TargetMode="External"/><Relationship Id="rId17" Type="http://schemas.openxmlformats.org/officeDocument/2006/relationships/image" Target="../media/image108.png"/><Relationship Id="rId2" Type="http://schemas.openxmlformats.org/officeDocument/2006/relationships/hyperlink" Target="https://www.kaggle.com/" TargetMode="External"/><Relationship Id="rId16" Type="http://schemas.openxmlformats.org/officeDocument/2006/relationships/hyperlink" Target="https://openml.org/" TargetMode="External"/><Relationship Id="rId1" Type="http://schemas.openxmlformats.org/officeDocument/2006/relationships/slideLayout" Target="../slideLayouts/slideLayout2.xml"/><Relationship Id="rId6" Type="http://schemas.openxmlformats.org/officeDocument/2006/relationships/hyperlink" Target="https://datos.gob.es/es/catalogo" TargetMode="External"/><Relationship Id="rId11" Type="http://schemas.openxmlformats.org/officeDocument/2006/relationships/image" Target="../media/image105.png"/><Relationship Id="rId5" Type="http://schemas.openxmlformats.org/officeDocument/2006/relationships/image" Target="../media/image102.png"/><Relationship Id="rId15" Type="http://schemas.openxmlformats.org/officeDocument/2006/relationships/image" Target="../media/image107.png"/><Relationship Id="rId10" Type="http://schemas.openxmlformats.org/officeDocument/2006/relationships/hyperlink" Target="https://datasetsearch.research.google.com/" TargetMode="External"/><Relationship Id="rId4" Type="http://schemas.openxmlformats.org/officeDocument/2006/relationships/hyperlink" Target="https://archive.ics.uci.edu/" TargetMode="External"/><Relationship Id="rId9" Type="http://schemas.openxmlformats.org/officeDocument/2006/relationships/image" Target="../media/image104.png"/><Relationship Id="rId14" Type="http://schemas.openxmlformats.org/officeDocument/2006/relationships/hyperlink" Target="https://registry.opendata.aws/"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hyperlink" Target="https://www.anaconda.com/download"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hyperlink" Target="https://anaconda.cloud/"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13.sv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hyperlink" Target="https://www.iic.uam.es/innovacion/metodologia-crisp-dm-ciencia-de-datos/"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hyperlink" Target="https://learn.microsoft.com/es-es/azure/architecture/data-science-process/lifecycle"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hyperlink" Target="https://query.prod.cms.rt.microsoft.com/cms/api/am/binary/RWxE1D" TargetMode="External"/><Relationship Id="rId1" Type="http://schemas.openxmlformats.org/officeDocument/2006/relationships/slideLayout" Target="../slideLayouts/slideLayout2.xml"/><Relationship Id="rId4" Type="http://schemas.microsoft.com/office/2007/relationships/hdphoto" Target="../media/hdphoto9.wdp"/></Relationships>
</file>

<file path=ppt/slides/_rels/slide8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8A04EEC-A712-01F7-6EF0-9A208EF35B93}"/>
              </a:ext>
            </a:extLst>
          </p:cNvPr>
          <p:cNvSpPr>
            <a:spLocks noGrp="1"/>
          </p:cNvSpPr>
          <p:nvPr>
            <p:ph type="title"/>
          </p:nvPr>
        </p:nvSpPr>
        <p:spPr>
          <a:xfrm>
            <a:off x="640080" y="325369"/>
            <a:ext cx="4368602" cy="1956841"/>
          </a:xfrm>
        </p:spPr>
        <p:txBody>
          <a:bodyPr anchor="b">
            <a:normAutofit/>
          </a:bodyPr>
          <a:lstStyle/>
          <a:p>
            <a:r>
              <a:rPr lang="es-ES" sz="4600" dirty="0"/>
              <a:t>Introducción a Big Data</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F42CCAA1-05B0-91FC-510B-4B1B98FA91A5}"/>
              </a:ext>
            </a:extLst>
          </p:cNvPr>
          <p:cNvSpPr>
            <a:spLocks noGrp="1"/>
          </p:cNvSpPr>
          <p:nvPr>
            <p:ph idx="1"/>
          </p:nvPr>
        </p:nvSpPr>
        <p:spPr>
          <a:xfrm>
            <a:off x="640080" y="2872899"/>
            <a:ext cx="4243589" cy="3320668"/>
          </a:xfrm>
        </p:spPr>
        <p:txBody>
          <a:bodyPr>
            <a:normAutofit/>
          </a:bodyPr>
          <a:lstStyle/>
          <a:p>
            <a:pPr marL="0" indent="0">
              <a:buNone/>
            </a:pPr>
            <a:r>
              <a:rPr lang="es-ES" sz="2200"/>
              <a:t>Conceptos básicos</a:t>
            </a:r>
          </a:p>
          <a:p>
            <a:pPr marL="0" indent="0">
              <a:buNone/>
            </a:pPr>
            <a:endParaRPr lang="es-ES" sz="2200"/>
          </a:p>
        </p:txBody>
      </p:sp>
      <p:pic>
        <p:nvPicPr>
          <p:cNvPr id="5" name="Picture 4" descr="Biblioteca pública desenfocada abstracta con estanterías">
            <a:extLst>
              <a:ext uri="{FF2B5EF4-FFF2-40B4-BE49-F238E27FC236}">
                <a16:creationId xmlns:a16="http://schemas.microsoft.com/office/drawing/2014/main" id="{C2D097C8-8F45-D1D9-1B51-F15A1ED6A482}"/>
              </a:ext>
            </a:extLst>
          </p:cNvPr>
          <p:cNvPicPr>
            <a:picLocks noChangeAspect="1"/>
          </p:cNvPicPr>
          <p:nvPr/>
        </p:nvPicPr>
        <p:blipFill rotWithShape="1">
          <a:blip r:embed="rId2"/>
          <a:srcRect l="5354" r="27693"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889133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89634"/>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a:extLst>
              <a:ext uri="{FF2B5EF4-FFF2-40B4-BE49-F238E27FC236}">
                <a16:creationId xmlns:a16="http://schemas.microsoft.com/office/drawing/2014/main" id="{99BEFB9D-FDDD-CD40-3FAC-74384B9A8EA4}"/>
              </a:ext>
            </a:extLst>
          </p:cNvPr>
          <p:cNvPicPr>
            <a:picLocks noGrp="1" noChangeAspect="1"/>
          </p:cNvPicPr>
          <p:nvPr>
            <p:ph idx="1"/>
          </p:nvPr>
        </p:nvPicPr>
        <p:blipFill>
          <a:blip r:embed="rId2"/>
          <a:stretch>
            <a:fillRect/>
          </a:stretch>
        </p:blipFill>
        <p:spPr>
          <a:xfrm>
            <a:off x="943529" y="54460"/>
            <a:ext cx="4822027" cy="4134887"/>
          </a:xfrm>
          <a:prstGeom prst="rect">
            <a:avLst/>
          </a:prstGeom>
        </p:spPr>
      </p:pic>
      <p:cxnSp>
        <p:nvCxnSpPr>
          <p:cNvPr id="16" name="Straight Connector 15">
            <a:extLst>
              <a:ext uri="{FF2B5EF4-FFF2-40B4-BE49-F238E27FC236}">
                <a16:creationId xmlns:a16="http://schemas.microsoft.com/office/drawing/2014/main" id="{5D1CEE39-A6DC-4DE0-9789-206F1A9888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26744" y="889634"/>
            <a:ext cx="0" cy="507492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7" name="Imagen 6">
            <a:extLst>
              <a:ext uri="{FF2B5EF4-FFF2-40B4-BE49-F238E27FC236}">
                <a16:creationId xmlns:a16="http://schemas.microsoft.com/office/drawing/2014/main" id="{70582C87-06B4-0CFF-E577-1B00924D89C3}"/>
              </a:ext>
            </a:extLst>
          </p:cNvPr>
          <p:cNvPicPr>
            <a:picLocks noChangeAspect="1"/>
          </p:cNvPicPr>
          <p:nvPr/>
        </p:nvPicPr>
        <p:blipFill>
          <a:blip r:embed="rId3"/>
          <a:stretch>
            <a:fillRect/>
          </a:stretch>
        </p:blipFill>
        <p:spPr>
          <a:xfrm>
            <a:off x="6849120" y="268941"/>
            <a:ext cx="4399350" cy="4056530"/>
          </a:xfrm>
          <a:prstGeom prst="rect">
            <a:avLst/>
          </a:prstGeom>
        </p:spPr>
      </p:pic>
      <p:sp>
        <p:nvSpPr>
          <p:cNvPr id="2" name="CuadroTexto 1">
            <a:extLst>
              <a:ext uri="{FF2B5EF4-FFF2-40B4-BE49-F238E27FC236}">
                <a16:creationId xmlns:a16="http://schemas.microsoft.com/office/drawing/2014/main" id="{9F6C8507-B40D-6401-539A-ED9CE88AC016}"/>
              </a:ext>
            </a:extLst>
          </p:cNvPr>
          <p:cNvSpPr txBox="1"/>
          <p:nvPr/>
        </p:nvSpPr>
        <p:spPr>
          <a:xfrm>
            <a:off x="1217161" y="4325471"/>
            <a:ext cx="4475425" cy="1200329"/>
          </a:xfrm>
          <a:prstGeom prst="rect">
            <a:avLst/>
          </a:prstGeom>
          <a:noFill/>
        </p:spPr>
        <p:txBody>
          <a:bodyPr wrap="square" rtlCol="0">
            <a:spAutoFit/>
          </a:bodyPr>
          <a:lstStyle/>
          <a:p>
            <a:pPr algn="just"/>
            <a:r>
              <a:rPr lang="es-ES" dirty="0"/>
              <a:t>Rol más generalista, PHD en especialidades como Astrofísica, Matemáticas, Ciencias Computacionales con habilidades para manipular e interpretar datos</a:t>
            </a:r>
          </a:p>
        </p:txBody>
      </p:sp>
      <p:sp>
        <p:nvSpPr>
          <p:cNvPr id="3" name="CuadroTexto 2">
            <a:extLst>
              <a:ext uri="{FF2B5EF4-FFF2-40B4-BE49-F238E27FC236}">
                <a16:creationId xmlns:a16="http://schemas.microsoft.com/office/drawing/2014/main" id="{F5BCBCCA-CE6D-8468-47CA-ADF67142B008}"/>
              </a:ext>
            </a:extLst>
          </p:cNvPr>
          <p:cNvSpPr txBox="1"/>
          <p:nvPr/>
        </p:nvSpPr>
        <p:spPr>
          <a:xfrm>
            <a:off x="6849120" y="4325471"/>
            <a:ext cx="4475425" cy="923330"/>
          </a:xfrm>
          <a:prstGeom prst="rect">
            <a:avLst/>
          </a:prstGeom>
          <a:noFill/>
        </p:spPr>
        <p:txBody>
          <a:bodyPr wrap="square" rtlCol="0">
            <a:spAutoFit/>
          </a:bodyPr>
          <a:lstStyle/>
          <a:p>
            <a:pPr algn="just"/>
            <a:r>
              <a:rPr lang="es-ES" dirty="0"/>
              <a:t>Los científicos de datos tienen ahora distintos roles según el objetivo empresarial y se les piden más habilidades técnicas y blandas. </a:t>
            </a:r>
          </a:p>
        </p:txBody>
      </p:sp>
    </p:spTree>
    <p:extLst>
      <p:ext uri="{BB962C8B-B14F-4D97-AF65-F5344CB8AC3E}">
        <p14:creationId xmlns:p14="http://schemas.microsoft.com/office/powerpoint/2010/main" val="30411796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D8560439-B8FB-A3F2-F5BD-B4E23519EB12}"/>
              </a:ext>
            </a:extLst>
          </p:cNvPr>
          <p:cNvSpPr>
            <a:spLocks noGrp="1"/>
          </p:cNvSpPr>
          <p:nvPr>
            <p:ph type="title"/>
          </p:nvPr>
        </p:nvSpPr>
        <p:spPr>
          <a:xfrm>
            <a:off x="645459" y="294538"/>
            <a:ext cx="11223812" cy="1033669"/>
          </a:xfrm>
        </p:spPr>
        <p:txBody>
          <a:bodyPr>
            <a:normAutofit/>
          </a:bodyPr>
          <a:lstStyle/>
          <a:p>
            <a:r>
              <a:rPr lang="es-ES" sz="4000" dirty="0">
                <a:solidFill>
                  <a:srgbClr val="FFFFFF"/>
                </a:solidFill>
              </a:rPr>
              <a:t>2. Comprensión de los Datos (Data </a:t>
            </a:r>
            <a:r>
              <a:rPr lang="es-ES" sz="4000" dirty="0" err="1">
                <a:solidFill>
                  <a:srgbClr val="FFFFFF"/>
                </a:solidFill>
              </a:rPr>
              <a:t>Understanding</a:t>
            </a:r>
            <a:r>
              <a:rPr lang="es-ES" sz="4000" dirty="0">
                <a:solidFill>
                  <a:srgbClr val="FFFFFF"/>
                </a:solidFill>
              </a:rPr>
              <a:t>)</a:t>
            </a:r>
          </a:p>
        </p:txBody>
      </p:sp>
      <p:sp>
        <p:nvSpPr>
          <p:cNvPr id="5" name="Marcador de contenido 4">
            <a:extLst>
              <a:ext uri="{FF2B5EF4-FFF2-40B4-BE49-F238E27FC236}">
                <a16:creationId xmlns:a16="http://schemas.microsoft.com/office/drawing/2014/main" id="{CDB12613-F92B-F73C-98EE-DA38A8026678}"/>
              </a:ext>
            </a:extLst>
          </p:cNvPr>
          <p:cNvSpPr>
            <a:spLocks noGrp="1"/>
          </p:cNvSpPr>
          <p:nvPr>
            <p:ph idx="1"/>
          </p:nvPr>
        </p:nvSpPr>
        <p:spPr>
          <a:xfrm>
            <a:off x="1021977" y="1643365"/>
            <a:ext cx="10282518" cy="5080164"/>
          </a:xfrm>
        </p:spPr>
        <p:txBody>
          <a:bodyPr anchor="ctr">
            <a:normAutofit/>
          </a:bodyPr>
          <a:lstStyle/>
          <a:p>
            <a:r>
              <a:rPr lang="es-ES" sz="2400" b="1" dirty="0"/>
              <a:t>Objetivo del proyecto:</a:t>
            </a:r>
          </a:p>
          <a:p>
            <a:pPr marL="0" indent="0">
              <a:buNone/>
            </a:pPr>
            <a:r>
              <a:rPr lang="es-ES" sz="2400" dirty="0"/>
              <a:t>Fuentes de datos:</a:t>
            </a:r>
          </a:p>
          <a:p>
            <a:pPr marL="0" indent="0">
              <a:buNone/>
            </a:pPr>
            <a:r>
              <a:rPr lang="es-ES" sz="2400" dirty="0"/>
              <a:t>Historial de transacciones (almacenadas en bases de datos locales o en la nube).</a:t>
            </a:r>
          </a:p>
          <a:p>
            <a:pPr marL="0" indent="0">
              <a:buNone/>
            </a:pPr>
            <a:r>
              <a:rPr lang="es-ES" sz="2400" dirty="0"/>
              <a:t>Datos en tiempo real provenientes de sistemas de transacciones en línea (</a:t>
            </a:r>
            <a:r>
              <a:rPr lang="es-ES" sz="2400" dirty="0" err="1"/>
              <a:t>streaming</a:t>
            </a:r>
            <a:r>
              <a:rPr lang="es-ES" sz="2400" dirty="0"/>
              <a:t> de eventos).</a:t>
            </a:r>
          </a:p>
          <a:p>
            <a:pPr marL="0" indent="0">
              <a:buNone/>
            </a:pPr>
            <a:r>
              <a:rPr lang="es-ES" sz="2400" dirty="0"/>
              <a:t>Información adicional de clientes (edad, historial de uso, dispositivos utilizados).</a:t>
            </a:r>
          </a:p>
          <a:p>
            <a:pPr marL="0" indent="0">
              <a:buNone/>
            </a:pPr>
            <a:endParaRPr lang="es-ES" sz="2400" dirty="0"/>
          </a:p>
          <a:p>
            <a:pPr marL="0" indent="0">
              <a:buNone/>
            </a:pPr>
            <a:r>
              <a:rPr lang="es-ES" sz="2400" dirty="0"/>
              <a:t>Duración: 2 semanas</a:t>
            </a:r>
          </a:p>
          <a:p>
            <a:pPr marL="0" indent="0">
              <a:buNone/>
            </a:pPr>
            <a:r>
              <a:rPr lang="es-ES" sz="2400" dirty="0"/>
              <a:t>Fecha estimada: 8 - 21 octubre</a:t>
            </a:r>
          </a:p>
        </p:txBody>
      </p:sp>
    </p:spTree>
    <p:extLst>
      <p:ext uri="{BB962C8B-B14F-4D97-AF65-F5344CB8AC3E}">
        <p14:creationId xmlns:p14="http://schemas.microsoft.com/office/powerpoint/2010/main" val="27005298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D8560439-B8FB-A3F2-F5BD-B4E23519EB12}"/>
              </a:ext>
            </a:extLst>
          </p:cNvPr>
          <p:cNvSpPr>
            <a:spLocks noGrp="1"/>
          </p:cNvSpPr>
          <p:nvPr>
            <p:ph type="title"/>
          </p:nvPr>
        </p:nvSpPr>
        <p:spPr>
          <a:xfrm>
            <a:off x="645459" y="294538"/>
            <a:ext cx="11223812" cy="1033669"/>
          </a:xfrm>
        </p:spPr>
        <p:txBody>
          <a:bodyPr>
            <a:normAutofit/>
          </a:bodyPr>
          <a:lstStyle/>
          <a:p>
            <a:r>
              <a:rPr lang="es-ES" sz="4000" dirty="0">
                <a:solidFill>
                  <a:srgbClr val="FFFFFF"/>
                </a:solidFill>
              </a:rPr>
              <a:t>2. Comprensión de los Datos (Data </a:t>
            </a:r>
            <a:r>
              <a:rPr lang="es-ES" sz="4000" dirty="0" err="1">
                <a:solidFill>
                  <a:srgbClr val="FFFFFF"/>
                </a:solidFill>
              </a:rPr>
              <a:t>Understanding</a:t>
            </a:r>
            <a:r>
              <a:rPr lang="es-ES" sz="4000" dirty="0">
                <a:solidFill>
                  <a:srgbClr val="FFFFFF"/>
                </a:solidFill>
              </a:rPr>
              <a:t>)</a:t>
            </a:r>
          </a:p>
        </p:txBody>
      </p:sp>
      <p:sp>
        <p:nvSpPr>
          <p:cNvPr id="5" name="Marcador de contenido 4">
            <a:extLst>
              <a:ext uri="{FF2B5EF4-FFF2-40B4-BE49-F238E27FC236}">
                <a16:creationId xmlns:a16="http://schemas.microsoft.com/office/drawing/2014/main" id="{CDB12613-F92B-F73C-98EE-DA38A8026678}"/>
              </a:ext>
            </a:extLst>
          </p:cNvPr>
          <p:cNvSpPr>
            <a:spLocks noGrp="1"/>
          </p:cNvSpPr>
          <p:nvPr>
            <p:ph idx="1"/>
          </p:nvPr>
        </p:nvSpPr>
        <p:spPr>
          <a:xfrm>
            <a:off x="459351" y="1643365"/>
            <a:ext cx="10692744" cy="5080164"/>
          </a:xfrm>
        </p:spPr>
        <p:txBody>
          <a:bodyPr anchor="ctr">
            <a:normAutofit/>
          </a:bodyPr>
          <a:lstStyle/>
          <a:p>
            <a:pPr marL="0" indent="0">
              <a:buNone/>
            </a:pPr>
            <a:r>
              <a:rPr lang="es-ES" sz="2000" b="1" dirty="0"/>
              <a:t>Actividades:</a:t>
            </a:r>
          </a:p>
          <a:p>
            <a:pPr marL="0" indent="0">
              <a:buNone/>
            </a:pPr>
            <a:r>
              <a:rPr lang="es-ES" sz="2000" dirty="0"/>
              <a:t>Ingesta de datos históricos usando Azure Data Factory (ADF) y almacenamiento en Azure Data Lake Storage (ADLS).</a:t>
            </a:r>
          </a:p>
          <a:p>
            <a:pPr marL="0" indent="0">
              <a:buNone/>
            </a:pPr>
            <a:r>
              <a:rPr lang="es-ES" sz="2000" dirty="0"/>
              <a:t>Ingesta de datos en tiempo real mediante Azure </a:t>
            </a:r>
            <a:r>
              <a:rPr lang="es-ES" sz="2000" dirty="0" err="1"/>
              <a:t>Event</a:t>
            </a:r>
            <a:r>
              <a:rPr lang="es-ES" sz="2000" dirty="0"/>
              <a:t> </a:t>
            </a:r>
            <a:r>
              <a:rPr lang="es-ES" sz="2000" dirty="0" err="1"/>
              <a:t>Hubs</a:t>
            </a:r>
            <a:r>
              <a:rPr lang="es-ES" sz="2000" dirty="0"/>
              <a:t>.</a:t>
            </a:r>
          </a:p>
          <a:p>
            <a:pPr marL="0" indent="0">
              <a:buNone/>
            </a:pPr>
            <a:r>
              <a:rPr lang="es-ES" sz="2000" dirty="0"/>
              <a:t>Exploración de los datos para entender la distribución de las transacciones fraudulentas. </a:t>
            </a:r>
          </a:p>
          <a:p>
            <a:pPr marL="0" indent="0">
              <a:buNone/>
            </a:pPr>
            <a:r>
              <a:rPr lang="es-ES" sz="2000" dirty="0"/>
              <a:t>Identificación de valores nulos, duplicados y atípicos.</a:t>
            </a:r>
          </a:p>
        </p:txBody>
      </p:sp>
    </p:spTree>
    <p:extLst>
      <p:ext uri="{BB962C8B-B14F-4D97-AF65-F5344CB8AC3E}">
        <p14:creationId xmlns:p14="http://schemas.microsoft.com/office/powerpoint/2010/main" val="33969065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D8560439-B8FB-A3F2-F5BD-B4E23519EB12}"/>
              </a:ext>
            </a:extLst>
          </p:cNvPr>
          <p:cNvSpPr>
            <a:spLocks noGrp="1"/>
          </p:cNvSpPr>
          <p:nvPr>
            <p:ph type="title"/>
          </p:nvPr>
        </p:nvSpPr>
        <p:spPr>
          <a:xfrm>
            <a:off x="645459" y="294538"/>
            <a:ext cx="11223812" cy="1033669"/>
          </a:xfrm>
        </p:spPr>
        <p:txBody>
          <a:bodyPr>
            <a:normAutofit/>
          </a:bodyPr>
          <a:lstStyle/>
          <a:p>
            <a:pPr algn="ctr"/>
            <a:r>
              <a:rPr lang="es-ES" sz="4000" dirty="0">
                <a:solidFill>
                  <a:srgbClr val="FFFFFF"/>
                </a:solidFill>
              </a:rPr>
              <a:t>3. Preparación de los Datos (Data </a:t>
            </a:r>
            <a:r>
              <a:rPr lang="es-ES" sz="4000" dirty="0" err="1">
                <a:solidFill>
                  <a:srgbClr val="FFFFFF"/>
                </a:solidFill>
              </a:rPr>
              <a:t>Preparation</a:t>
            </a:r>
            <a:r>
              <a:rPr lang="es-ES" sz="4000" dirty="0">
                <a:solidFill>
                  <a:srgbClr val="FFFFFF"/>
                </a:solidFill>
              </a:rPr>
              <a:t>)</a:t>
            </a:r>
          </a:p>
        </p:txBody>
      </p:sp>
      <p:sp>
        <p:nvSpPr>
          <p:cNvPr id="5" name="Marcador de contenido 4">
            <a:extLst>
              <a:ext uri="{FF2B5EF4-FFF2-40B4-BE49-F238E27FC236}">
                <a16:creationId xmlns:a16="http://schemas.microsoft.com/office/drawing/2014/main" id="{CDB12613-F92B-F73C-98EE-DA38A8026678}"/>
              </a:ext>
            </a:extLst>
          </p:cNvPr>
          <p:cNvSpPr>
            <a:spLocks noGrp="1"/>
          </p:cNvSpPr>
          <p:nvPr>
            <p:ph idx="1"/>
          </p:nvPr>
        </p:nvSpPr>
        <p:spPr>
          <a:xfrm>
            <a:off x="324883" y="1643365"/>
            <a:ext cx="11302341" cy="5080164"/>
          </a:xfrm>
        </p:spPr>
        <p:txBody>
          <a:bodyPr anchor="ctr">
            <a:normAutofit/>
          </a:bodyPr>
          <a:lstStyle/>
          <a:p>
            <a:r>
              <a:rPr lang="es-ES" sz="2000" dirty="0"/>
              <a:t>Tareas principales:</a:t>
            </a:r>
          </a:p>
          <a:p>
            <a:pPr marL="0" indent="0">
              <a:buNone/>
            </a:pPr>
            <a:endParaRPr lang="es-ES" sz="2000" dirty="0"/>
          </a:p>
          <a:p>
            <a:pPr marL="0" indent="0">
              <a:buNone/>
            </a:pPr>
            <a:r>
              <a:rPr lang="es-ES" sz="2000" dirty="0"/>
              <a:t>Limpieza de datos: eliminación de duplicados y tratamiento de valores faltantes.</a:t>
            </a:r>
          </a:p>
          <a:p>
            <a:pPr marL="0" indent="0">
              <a:buNone/>
            </a:pPr>
            <a:r>
              <a:rPr lang="es-ES" sz="2000" dirty="0"/>
              <a:t>Codificación de variables categóricas (p. ej., tipo de dispositivo, ubicación de la transacción).</a:t>
            </a:r>
          </a:p>
          <a:p>
            <a:pPr marL="0" indent="0">
              <a:buNone/>
            </a:pPr>
            <a:r>
              <a:rPr lang="es-ES" sz="2000" dirty="0"/>
              <a:t>Normalización de variables numéricas (p. ej., monto de la transacción).</a:t>
            </a:r>
          </a:p>
          <a:p>
            <a:pPr marL="0" indent="0">
              <a:buNone/>
            </a:pPr>
            <a:r>
              <a:rPr lang="es-ES" sz="2000" dirty="0"/>
              <a:t>Balanceo de datos: utilización de técnicas como SMOTE para corregir el desbalance en las clases (fraudes vs. transacciones legítimas).</a:t>
            </a:r>
          </a:p>
          <a:p>
            <a:pPr marL="0" indent="0">
              <a:buNone/>
            </a:pPr>
            <a:endParaRPr lang="es-ES" sz="2000" dirty="0"/>
          </a:p>
          <a:p>
            <a:pPr marL="0" indent="0">
              <a:buNone/>
            </a:pPr>
            <a:r>
              <a:rPr lang="es-ES" sz="2000" dirty="0"/>
              <a:t>Duración: 3 semanas</a:t>
            </a:r>
          </a:p>
          <a:p>
            <a:pPr marL="0" indent="0">
              <a:buNone/>
            </a:pPr>
            <a:r>
              <a:rPr lang="es-ES" sz="2000" dirty="0"/>
              <a:t>Fecha estimada: 22 octubre - 11 noviembre</a:t>
            </a:r>
          </a:p>
        </p:txBody>
      </p:sp>
    </p:spTree>
    <p:extLst>
      <p:ext uri="{BB962C8B-B14F-4D97-AF65-F5344CB8AC3E}">
        <p14:creationId xmlns:p14="http://schemas.microsoft.com/office/powerpoint/2010/main" val="38486689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D8560439-B8FB-A3F2-F5BD-B4E23519EB12}"/>
              </a:ext>
            </a:extLst>
          </p:cNvPr>
          <p:cNvSpPr>
            <a:spLocks noGrp="1"/>
          </p:cNvSpPr>
          <p:nvPr>
            <p:ph type="title"/>
          </p:nvPr>
        </p:nvSpPr>
        <p:spPr>
          <a:xfrm>
            <a:off x="645459" y="294538"/>
            <a:ext cx="11223812" cy="1033669"/>
          </a:xfrm>
        </p:spPr>
        <p:txBody>
          <a:bodyPr>
            <a:normAutofit/>
          </a:bodyPr>
          <a:lstStyle/>
          <a:p>
            <a:pPr algn="ctr"/>
            <a:r>
              <a:rPr lang="es-ES" sz="4000" dirty="0">
                <a:solidFill>
                  <a:srgbClr val="FFFFFF"/>
                </a:solidFill>
              </a:rPr>
              <a:t>3. Preparación de los Datos (Data </a:t>
            </a:r>
            <a:r>
              <a:rPr lang="es-ES" sz="4000" dirty="0" err="1">
                <a:solidFill>
                  <a:srgbClr val="FFFFFF"/>
                </a:solidFill>
              </a:rPr>
              <a:t>Preparation</a:t>
            </a:r>
            <a:r>
              <a:rPr lang="es-ES" sz="4000" dirty="0">
                <a:solidFill>
                  <a:srgbClr val="FFFFFF"/>
                </a:solidFill>
              </a:rPr>
              <a:t>)</a:t>
            </a:r>
          </a:p>
        </p:txBody>
      </p:sp>
      <p:sp>
        <p:nvSpPr>
          <p:cNvPr id="5" name="Marcador de contenido 4">
            <a:extLst>
              <a:ext uri="{FF2B5EF4-FFF2-40B4-BE49-F238E27FC236}">
                <a16:creationId xmlns:a16="http://schemas.microsoft.com/office/drawing/2014/main" id="{CDB12613-F92B-F73C-98EE-DA38A8026678}"/>
              </a:ext>
            </a:extLst>
          </p:cNvPr>
          <p:cNvSpPr>
            <a:spLocks noGrp="1"/>
          </p:cNvSpPr>
          <p:nvPr>
            <p:ph idx="1"/>
          </p:nvPr>
        </p:nvSpPr>
        <p:spPr>
          <a:xfrm>
            <a:off x="1228164" y="1643365"/>
            <a:ext cx="9672918" cy="5080164"/>
          </a:xfrm>
        </p:spPr>
        <p:txBody>
          <a:bodyPr anchor="ctr">
            <a:normAutofit/>
          </a:bodyPr>
          <a:lstStyle/>
          <a:p>
            <a:r>
              <a:rPr lang="es-ES" dirty="0"/>
              <a:t>Actividades:</a:t>
            </a:r>
          </a:p>
          <a:p>
            <a:pPr marL="0" indent="0">
              <a:buNone/>
            </a:pPr>
            <a:endParaRPr lang="es-ES" dirty="0"/>
          </a:p>
          <a:p>
            <a:pPr marL="0" indent="0">
              <a:buNone/>
            </a:pPr>
            <a:r>
              <a:rPr lang="es-ES" dirty="0"/>
              <a:t>Procesamiento y transformación de datos utilizando Azure </a:t>
            </a:r>
            <a:r>
              <a:rPr lang="es-ES" dirty="0" err="1"/>
              <a:t>Databricks</a:t>
            </a:r>
            <a:r>
              <a:rPr lang="es-ES" dirty="0"/>
              <a:t>.</a:t>
            </a:r>
          </a:p>
          <a:p>
            <a:pPr marL="0" indent="0" algn="just">
              <a:buNone/>
            </a:pPr>
            <a:r>
              <a:rPr lang="es-ES" dirty="0"/>
              <a:t>Almacenamiento de los datos procesados en ADLS para su uso posterior en la fase de modelado.</a:t>
            </a:r>
          </a:p>
        </p:txBody>
      </p:sp>
    </p:spTree>
    <p:extLst>
      <p:ext uri="{BB962C8B-B14F-4D97-AF65-F5344CB8AC3E}">
        <p14:creationId xmlns:p14="http://schemas.microsoft.com/office/powerpoint/2010/main" val="232472655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D8560439-B8FB-A3F2-F5BD-B4E23519EB12}"/>
              </a:ext>
            </a:extLst>
          </p:cNvPr>
          <p:cNvSpPr>
            <a:spLocks noGrp="1"/>
          </p:cNvSpPr>
          <p:nvPr>
            <p:ph type="title"/>
          </p:nvPr>
        </p:nvSpPr>
        <p:spPr>
          <a:xfrm>
            <a:off x="645459" y="294538"/>
            <a:ext cx="11223812" cy="1033669"/>
          </a:xfrm>
        </p:spPr>
        <p:txBody>
          <a:bodyPr>
            <a:normAutofit/>
          </a:bodyPr>
          <a:lstStyle/>
          <a:p>
            <a:pPr algn="ctr"/>
            <a:r>
              <a:rPr lang="es-ES" sz="4000" dirty="0">
                <a:solidFill>
                  <a:srgbClr val="FFFFFF"/>
                </a:solidFill>
              </a:rPr>
              <a:t>4. Modelado (</a:t>
            </a:r>
            <a:r>
              <a:rPr lang="es-ES" sz="4000" dirty="0" err="1">
                <a:solidFill>
                  <a:srgbClr val="FFFFFF"/>
                </a:solidFill>
              </a:rPr>
              <a:t>Modeling</a:t>
            </a:r>
            <a:r>
              <a:rPr lang="es-ES" sz="4000" dirty="0">
                <a:solidFill>
                  <a:srgbClr val="FFFFFF"/>
                </a:solidFill>
              </a:rPr>
              <a:t>)</a:t>
            </a:r>
          </a:p>
        </p:txBody>
      </p:sp>
      <p:sp>
        <p:nvSpPr>
          <p:cNvPr id="5" name="Marcador de contenido 4">
            <a:extLst>
              <a:ext uri="{FF2B5EF4-FFF2-40B4-BE49-F238E27FC236}">
                <a16:creationId xmlns:a16="http://schemas.microsoft.com/office/drawing/2014/main" id="{CDB12613-F92B-F73C-98EE-DA38A8026678}"/>
              </a:ext>
            </a:extLst>
          </p:cNvPr>
          <p:cNvSpPr>
            <a:spLocks noGrp="1"/>
          </p:cNvSpPr>
          <p:nvPr>
            <p:ph idx="1"/>
          </p:nvPr>
        </p:nvSpPr>
        <p:spPr>
          <a:xfrm>
            <a:off x="1228163" y="1643365"/>
            <a:ext cx="10237695" cy="5080164"/>
          </a:xfrm>
        </p:spPr>
        <p:txBody>
          <a:bodyPr anchor="ctr">
            <a:normAutofit/>
          </a:bodyPr>
          <a:lstStyle/>
          <a:p>
            <a:r>
              <a:rPr lang="es-ES" dirty="0"/>
              <a:t>Elección de algoritmos:</a:t>
            </a:r>
          </a:p>
          <a:p>
            <a:pPr marL="0" indent="0">
              <a:buNone/>
            </a:pPr>
            <a:r>
              <a:rPr lang="es-ES" dirty="0"/>
              <a:t>	Modelos de clasificación como Árboles de Decisión, </a:t>
            </a:r>
            <a:r>
              <a:rPr lang="es-ES" dirty="0" err="1"/>
              <a:t>Random</a:t>
            </a:r>
            <a:r>
              <a:rPr lang="es-ES" dirty="0"/>
              <a:t> Forest, </a:t>
            </a:r>
            <a:r>
              <a:rPr lang="es-ES" dirty="0" err="1"/>
              <a:t>Gradient</a:t>
            </a:r>
            <a:r>
              <a:rPr lang="es-ES" dirty="0"/>
              <a:t> </a:t>
            </a:r>
            <a:r>
              <a:rPr lang="es-ES" dirty="0" err="1"/>
              <a:t>Boosting</a:t>
            </a:r>
            <a:r>
              <a:rPr lang="es-ES" dirty="0"/>
              <a:t>, y Redes Neuronales.</a:t>
            </a:r>
          </a:p>
          <a:p>
            <a:pPr marL="0" indent="0">
              <a:buNone/>
            </a:pPr>
            <a:r>
              <a:rPr lang="es-ES" b="1" dirty="0"/>
              <a:t>Entrenamiento:</a:t>
            </a:r>
          </a:p>
          <a:p>
            <a:pPr marL="0" indent="0">
              <a:buNone/>
            </a:pPr>
            <a:r>
              <a:rPr lang="es-ES" dirty="0"/>
              <a:t>	Dividir el </a:t>
            </a:r>
            <a:r>
              <a:rPr lang="es-ES" dirty="0" err="1"/>
              <a:t>dataset</a:t>
            </a:r>
            <a:r>
              <a:rPr lang="es-ES" dirty="0"/>
              <a:t> en conjunto de entrenamiento (80%) y prueba (20%).</a:t>
            </a:r>
          </a:p>
          <a:p>
            <a:pPr marL="0" indent="0">
              <a:buNone/>
            </a:pPr>
            <a:r>
              <a:rPr lang="es-ES" dirty="0"/>
              <a:t>	Utilización de Azure Machine </a:t>
            </a:r>
            <a:r>
              <a:rPr lang="es-ES" dirty="0" err="1"/>
              <a:t>Learning</a:t>
            </a:r>
            <a:r>
              <a:rPr lang="es-ES" dirty="0"/>
              <a:t> (AML) para entrenar los modelos.</a:t>
            </a:r>
          </a:p>
          <a:p>
            <a:pPr marL="0" indent="0">
              <a:buNone/>
            </a:pPr>
            <a:r>
              <a:rPr lang="es-ES" dirty="0"/>
              <a:t>	Ajuste de </a:t>
            </a:r>
            <a:r>
              <a:rPr lang="es-ES" dirty="0" err="1"/>
              <a:t>hiperparámetros</a:t>
            </a:r>
            <a:r>
              <a:rPr lang="es-ES" dirty="0"/>
              <a:t> mediante técnicas como la búsqueda en cuadrícula y validación cruzada.</a:t>
            </a:r>
          </a:p>
        </p:txBody>
      </p:sp>
    </p:spTree>
    <p:extLst>
      <p:ext uri="{BB962C8B-B14F-4D97-AF65-F5344CB8AC3E}">
        <p14:creationId xmlns:p14="http://schemas.microsoft.com/office/powerpoint/2010/main" val="20730890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D8560439-B8FB-A3F2-F5BD-B4E23519EB12}"/>
              </a:ext>
            </a:extLst>
          </p:cNvPr>
          <p:cNvSpPr>
            <a:spLocks noGrp="1"/>
          </p:cNvSpPr>
          <p:nvPr>
            <p:ph type="title"/>
          </p:nvPr>
        </p:nvSpPr>
        <p:spPr>
          <a:xfrm>
            <a:off x="645459" y="294538"/>
            <a:ext cx="11223812" cy="1033669"/>
          </a:xfrm>
        </p:spPr>
        <p:txBody>
          <a:bodyPr>
            <a:normAutofit/>
          </a:bodyPr>
          <a:lstStyle/>
          <a:p>
            <a:pPr algn="ctr"/>
            <a:r>
              <a:rPr lang="es-ES" sz="4000" dirty="0">
                <a:solidFill>
                  <a:srgbClr val="FFFFFF"/>
                </a:solidFill>
              </a:rPr>
              <a:t>4. Modelado (</a:t>
            </a:r>
            <a:r>
              <a:rPr lang="es-ES" sz="4000" dirty="0" err="1">
                <a:solidFill>
                  <a:srgbClr val="FFFFFF"/>
                </a:solidFill>
              </a:rPr>
              <a:t>Modeling</a:t>
            </a:r>
            <a:r>
              <a:rPr lang="es-ES" sz="4000" dirty="0">
                <a:solidFill>
                  <a:srgbClr val="FFFFFF"/>
                </a:solidFill>
              </a:rPr>
              <a:t>)</a:t>
            </a:r>
          </a:p>
        </p:txBody>
      </p:sp>
      <p:sp>
        <p:nvSpPr>
          <p:cNvPr id="5" name="Marcador de contenido 4">
            <a:extLst>
              <a:ext uri="{FF2B5EF4-FFF2-40B4-BE49-F238E27FC236}">
                <a16:creationId xmlns:a16="http://schemas.microsoft.com/office/drawing/2014/main" id="{CDB12613-F92B-F73C-98EE-DA38A8026678}"/>
              </a:ext>
            </a:extLst>
          </p:cNvPr>
          <p:cNvSpPr>
            <a:spLocks noGrp="1"/>
          </p:cNvSpPr>
          <p:nvPr>
            <p:ph idx="1"/>
          </p:nvPr>
        </p:nvSpPr>
        <p:spPr>
          <a:xfrm>
            <a:off x="286871" y="1643365"/>
            <a:ext cx="11732646" cy="5080164"/>
          </a:xfrm>
        </p:spPr>
        <p:txBody>
          <a:bodyPr anchor="ctr">
            <a:normAutofit/>
          </a:bodyPr>
          <a:lstStyle/>
          <a:p>
            <a:r>
              <a:rPr lang="es-ES" dirty="0"/>
              <a:t>Duración: 4 semanas</a:t>
            </a:r>
          </a:p>
          <a:p>
            <a:r>
              <a:rPr lang="es-ES" dirty="0"/>
              <a:t>Fecha estimada: 12 noviembre - 9 diciembre</a:t>
            </a:r>
          </a:p>
          <a:p>
            <a:pPr marL="0" indent="0">
              <a:buNone/>
            </a:pPr>
            <a:r>
              <a:rPr lang="es-ES" dirty="0"/>
              <a:t>Actividades:</a:t>
            </a:r>
          </a:p>
          <a:p>
            <a:pPr marL="0" indent="0">
              <a:buNone/>
            </a:pPr>
            <a:r>
              <a:rPr lang="es-ES" dirty="0"/>
              <a:t>Entrenamiento del modelo en </a:t>
            </a:r>
            <a:r>
              <a:rPr lang="es-ES" dirty="0" err="1"/>
              <a:t>clusters</a:t>
            </a:r>
            <a:r>
              <a:rPr lang="es-ES" dirty="0"/>
              <a:t> de AML, optimizando el rendimiento del modelo en cuanto a precisión y </a:t>
            </a:r>
            <a:r>
              <a:rPr lang="es-ES" dirty="0" err="1"/>
              <a:t>recall</a:t>
            </a:r>
            <a:r>
              <a:rPr lang="es-ES" dirty="0"/>
              <a:t>.</a:t>
            </a:r>
          </a:p>
          <a:p>
            <a:pPr marL="0" indent="0">
              <a:buNone/>
            </a:pPr>
            <a:r>
              <a:rPr lang="es-ES" dirty="0"/>
              <a:t>Versionado y almacenamiento de los modelos en el Azure ML </a:t>
            </a:r>
            <a:r>
              <a:rPr lang="es-ES" dirty="0" err="1"/>
              <a:t>Model</a:t>
            </a:r>
            <a:r>
              <a:rPr lang="es-ES" dirty="0"/>
              <a:t> </a:t>
            </a:r>
            <a:r>
              <a:rPr lang="es-ES" dirty="0" err="1"/>
              <a:t>Registry</a:t>
            </a:r>
            <a:r>
              <a:rPr lang="es-ES" dirty="0"/>
              <a:t> para facilitar su posterior despliegue.</a:t>
            </a:r>
          </a:p>
        </p:txBody>
      </p:sp>
    </p:spTree>
    <p:extLst>
      <p:ext uri="{BB962C8B-B14F-4D97-AF65-F5344CB8AC3E}">
        <p14:creationId xmlns:p14="http://schemas.microsoft.com/office/powerpoint/2010/main" val="28908761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D8560439-B8FB-A3F2-F5BD-B4E23519EB12}"/>
              </a:ext>
            </a:extLst>
          </p:cNvPr>
          <p:cNvSpPr>
            <a:spLocks noGrp="1"/>
          </p:cNvSpPr>
          <p:nvPr>
            <p:ph type="title"/>
          </p:nvPr>
        </p:nvSpPr>
        <p:spPr>
          <a:xfrm>
            <a:off x="645459" y="294538"/>
            <a:ext cx="11223812" cy="1033669"/>
          </a:xfrm>
        </p:spPr>
        <p:txBody>
          <a:bodyPr>
            <a:normAutofit/>
          </a:bodyPr>
          <a:lstStyle/>
          <a:p>
            <a:pPr algn="ctr"/>
            <a:r>
              <a:rPr lang="es-ES" sz="4000" dirty="0">
                <a:solidFill>
                  <a:srgbClr val="FFFFFF"/>
                </a:solidFill>
              </a:rPr>
              <a:t>5. Evaluación (</a:t>
            </a:r>
            <a:r>
              <a:rPr lang="es-ES" sz="4000" dirty="0" err="1">
                <a:solidFill>
                  <a:srgbClr val="FFFFFF"/>
                </a:solidFill>
              </a:rPr>
              <a:t>Evaluation</a:t>
            </a:r>
            <a:r>
              <a:rPr lang="es-ES" sz="4000" dirty="0">
                <a:solidFill>
                  <a:srgbClr val="FFFFFF"/>
                </a:solidFill>
              </a:rPr>
              <a:t>)</a:t>
            </a:r>
          </a:p>
        </p:txBody>
      </p:sp>
      <p:sp>
        <p:nvSpPr>
          <p:cNvPr id="5" name="Marcador de contenido 4">
            <a:extLst>
              <a:ext uri="{FF2B5EF4-FFF2-40B4-BE49-F238E27FC236}">
                <a16:creationId xmlns:a16="http://schemas.microsoft.com/office/drawing/2014/main" id="{CDB12613-F92B-F73C-98EE-DA38A8026678}"/>
              </a:ext>
            </a:extLst>
          </p:cNvPr>
          <p:cNvSpPr>
            <a:spLocks noGrp="1"/>
          </p:cNvSpPr>
          <p:nvPr>
            <p:ph idx="1"/>
          </p:nvPr>
        </p:nvSpPr>
        <p:spPr>
          <a:xfrm>
            <a:off x="286871" y="1643365"/>
            <a:ext cx="11732646" cy="5080164"/>
          </a:xfrm>
        </p:spPr>
        <p:txBody>
          <a:bodyPr anchor="ctr">
            <a:normAutofit/>
          </a:bodyPr>
          <a:lstStyle/>
          <a:p>
            <a:r>
              <a:rPr lang="es-ES" dirty="0"/>
              <a:t>Evaluación del modelo:</a:t>
            </a:r>
          </a:p>
          <a:p>
            <a:pPr marL="0" indent="0">
              <a:buNone/>
            </a:pPr>
            <a:r>
              <a:rPr lang="es-ES" dirty="0"/>
              <a:t>Medir el rendimiento del modelo en el conjunto de datos de prueba.</a:t>
            </a:r>
          </a:p>
          <a:p>
            <a:pPr marL="0" indent="0">
              <a:buNone/>
            </a:pPr>
            <a:r>
              <a:rPr lang="es-ES" dirty="0"/>
              <a:t>Evaluar las métricas clave: precisión, </a:t>
            </a:r>
            <a:r>
              <a:rPr lang="es-ES" dirty="0" err="1"/>
              <a:t>recall</a:t>
            </a:r>
            <a:r>
              <a:rPr lang="es-ES" dirty="0"/>
              <a:t>, F1-score, tasa de falsos positivos y falsos negativos.</a:t>
            </a:r>
          </a:p>
          <a:p>
            <a:pPr marL="0" indent="0">
              <a:buNone/>
            </a:pPr>
            <a:r>
              <a:rPr lang="es-ES" dirty="0"/>
              <a:t>Seleccionar el modelo que mejor balance entre precisión y </a:t>
            </a:r>
            <a:r>
              <a:rPr lang="es-ES" dirty="0" err="1"/>
              <a:t>recall</a:t>
            </a:r>
            <a:r>
              <a:rPr lang="es-ES" dirty="0"/>
              <a:t>.</a:t>
            </a:r>
          </a:p>
        </p:txBody>
      </p:sp>
    </p:spTree>
    <p:extLst>
      <p:ext uri="{BB962C8B-B14F-4D97-AF65-F5344CB8AC3E}">
        <p14:creationId xmlns:p14="http://schemas.microsoft.com/office/powerpoint/2010/main" val="20023376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D8560439-B8FB-A3F2-F5BD-B4E23519EB12}"/>
              </a:ext>
            </a:extLst>
          </p:cNvPr>
          <p:cNvSpPr>
            <a:spLocks noGrp="1"/>
          </p:cNvSpPr>
          <p:nvPr>
            <p:ph type="title"/>
          </p:nvPr>
        </p:nvSpPr>
        <p:spPr>
          <a:xfrm>
            <a:off x="645459" y="294538"/>
            <a:ext cx="11223812" cy="1033669"/>
          </a:xfrm>
        </p:spPr>
        <p:txBody>
          <a:bodyPr>
            <a:normAutofit/>
          </a:bodyPr>
          <a:lstStyle/>
          <a:p>
            <a:pPr algn="ctr"/>
            <a:r>
              <a:rPr lang="es-ES" sz="4000" dirty="0">
                <a:solidFill>
                  <a:srgbClr val="FFFFFF"/>
                </a:solidFill>
              </a:rPr>
              <a:t>5. Evaluación (</a:t>
            </a:r>
            <a:r>
              <a:rPr lang="es-ES" sz="4000" dirty="0" err="1">
                <a:solidFill>
                  <a:srgbClr val="FFFFFF"/>
                </a:solidFill>
              </a:rPr>
              <a:t>Evaluation</a:t>
            </a:r>
            <a:r>
              <a:rPr lang="es-ES" sz="4000" dirty="0">
                <a:solidFill>
                  <a:srgbClr val="FFFFFF"/>
                </a:solidFill>
              </a:rPr>
              <a:t>)</a:t>
            </a:r>
          </a:p>
        </p:txBody>
      </p:sp>
      <p:sp>
        <p:nvSpPr>
          <p:cNvPr id="5" name="Marcador de contenido 4">
            <a:extLst>
              <a:ext uri="{FF2B5EF4-FFF2-40B4-BE49-F238E27FC236}">
                <a16:creationId xmlns:a16="http://schemas.microsoft.com/office/drawing/2014/main" id="{CDB12613-F92B-F73C-98EE-DA38A8026678}"/>
              </a:ext>
            </a:extLst>
          </p:cNvPr>
          <p:cNvSpPr>
            <a:spLocks noGrp="1"/>
          </p:cNvSpPr>
          <p:nvPr>
            <p:ph idx="1"/>
          </p:nvPr>
        </p:nvSpPr>
        <p:spPr>
          <a:xfrm>
            <a:off x="286871" y="1643365"/>
            <a:ext cx="11732646" cy="5080164"/>
          </a:xfrm>
        </p:spPr>
        <p:txBody>
          <a:bodyPr anchor="ctr">
            <a:normAutofit/>
          </a:bodyPr>
          <a:lstStyle/>
          <a:p>
            <a:r>
              <a:rPr lang="es-ES" dirty="0"/>
              <a:t>Duración: 2 semanas</a:t>
            </a:r>
          </a:p>
          <a:p>
            <a:r>
              <a:rPr lang="es-ES" dirty="0"/>
              <a:t>Fecha estimada: 10 - 23 diciembre</a:t>
            </a:r>
          </a:p>
          <a:p>
            <a:pPr marL="0" indent="0">
              <a:buNone/>
            </a:pPr>
            <a:r>
              <a:rPr lang="es-ES" dirty="0"/>
              <a:t>Actividades: </a:t>
            </a:r>
          </a:p>
          <a:p>
            <a:pPr marL="0" indent="0">
              <a:buNone/>
            </a:pPr>
            <a:r>
              <a:rPr lang="es-ES" dirty="0"/>
              <a:t>	Comparar los resultados obtenidos por diferentes modelos (</a:t>
            </a:r>
            <a:r>
              <a:rPr lang="es-ES" dirty="0" err="1"/>
              <a:t>Random</a:t>
            </a:r>
            <a:r>
              <a:rPr lang="es-ES" dirty="0"/>
              <a:t> Forest, </a:t>
            </a:r>
            <a:r>
              <a:rPr lang="es-ES" dirty="0" err="1"/>
              <a:t>Gradient</a:t>
            </a:r>
            <a:r>
              <a:rPr lang="es-ES" dirty="0"/>
              <a:t> </a:t>
            </a:r>
            <a:r>
              <a:rPr lang="es-ES" dirty="0" err="1"/>
              <a:t>Boosting</a:t>
            </a:r>
            <a:r>
              <a:rPr lang="es-ES" dirty="0"/>
              <a:t>, etc.).</a:t>
            </a:r>
          </a:p>
          <a:p>
            <a:pPr marL="0" indent="0">
              <a:buNone/>
            </a:pPr>
            <a:r>
              <a:rPr lang="es-ES" dirty="0"/>
              <a:t>	Seleccionar el mejor modelo en base a su desempeño en el conjunto de prueba.</a:t>
            </a:r>
          </a:p>
        </p:txBody>
      </p:sp>
    </p:spTree>
    <p:extLst>
      <p:ext uri="{BB962C8B-B14F-4D97-AF65-F5344CB8AC3E}">
        <p14:creationId xmlns:p14="http://schemas.microsoft.com/office/powerpoint/2010/main" val="42325529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D8560439-B8FB-A3F2-F5BD-B4E23519EB12}"/>
              </a:ext>
            </a:extLst>
          </p:cNvPr>
          <p:cNvSpPr>
            <a:spLocks noGrp="1"/>
          </p:cNvSpPr>
          <p:nvPr>
            <p:ph type="title"/>
          </p:nvPr>
        </p:nvSpPr>
        <p:spPr>
          <a:xfrm>
            <a:off x="645459" y="294538"/>
            <a:ext cx="11223812" cy="1033669"/>
          </a:xfrm>
        </p:spPr>
        <p:txBody>
          <a:bodyPr>
            <a:normAutofit/>
          </a:bodyPr>
          <a:lstStyle/>
          <a:p>
            <a:pPr algn="ctr"/>
            <a:r>
              <a:rPr lang="es-ES" sz="4000" dirty="0">
                <a:solidFill>
                  <a:srgbClr val="FFFFFF"/>
                </a:solidFill>
              </a:rPr>
              <a:t>6. Despliegue (</a:t>
            </a:r>
            <a:r>
              <a:rPr lang="es-ES" sz="4000" dirty="0" err="1">
                <a:solidFill>
                  <a:srgbClr val="FFFFFF"/>
                </a:solidFill>
              </a:rPr>
              <a:t>Deployment</a:t>
            </a:r>
            <a:r>
              <a:rPr lang="es-ES" sz="4000" dirty="0">
                <a:solidFill>
                  <a:srgbClr val="FFFFFF"/>
                </a:solidFill>
              </a:rPr>
              <a:t>).</a:t>
            </a:r>
          </a:p>
        </p:txBody>
      </p:sp>
      <p:sp>
        <p:nvSpPr>
          <p:cNvPr id="5" name="Marcador de contenido 4">
            <a:extLst>
              <a:ext uri="{FF2B5EF4-FFF2-40B4-BE49-F238E27FC236}">
                <a16:creationId xmlns:a16="http://schemas.microsoft.com/office/drawing/2014/main" id="{CDB12613-F92B-F73C-98EE-DA38A8026678}"/>
              </a:ext>
            </a:extLst>
          </p:cNvPr>
          <p:cNvSpPr>
            <a:spLocks noGrp="1"/>
          </p:cNvSpPr>
          <p:nvPr>
            <p:ph idx="1"/>
          </p:nvPr>
        </p:nvSpPr>
        <p:spPr>
          <a:xfrm>
            <a:off x="286871" y="1643365"/>
            <a:ext cx="11732646" cy="5080164"/>
          </a:xfrm>
        </p:spPr>
        <p:txBody>
          <a:bodyPr anchor="ctr">
            <a:normAutofit/>
          </a:bodyPr>
          <a:lstStyle/>
          <a:p>
            <a:r>
              <a:rPr lang="es-ES" dirty="0"/>
              <a:t>Despliegue del modelo en producción:</a:t>
            </a:r>
          </a:p>
          <a:p>
            <a:pPr marL="0" indent="0">
              <a:buNone/>
            </a:pPr>
            <a:r>
              <a:rPr lang="es-ES" dirty="0"/>
              <a:t>Desplegar el modelo en Azure </a:t>
            </a:r>
            <a:r>
              <a:rPr lang="es-ES" dirty="0" err="1"/>
              <a:t>Kubernetes</a:t>
            </a:r>
            <a:r>
              <a:rPr lang="es-ES" dirty="0"/>
              <a:t> </a:t>
            </a:r>
            <a:r>
              <a:rPr lang="es-ES" dirty="0" err="1"/>
              <a:t>Service</a:t>
            </a:r>
            <a:r>
              <a:rPr lang="es-ES" dirty="0"/>
              <a:t> (AKS) o Azure Container </a:t>
            </a:r>
            <a:r>
              <a:rPr lang="es-ES" dirty="0" err="1"/>
              <a:t>Instances</a:t>
            </a:r>
            <a:r>
              <a:rPr lang="es-ES" dirty="0"/>
              <a:t> (ACI) para su ejecución en tiempo real.</a:t>
            </a:r>
          </a:p>
          <a:p>
            <a:pPr marL="0" indent="0">
              <a:buNone/>
            </a:pPr>
            <a:endParaRPr lang="es-ES" b="1" dirty="0"/>
          </a:p>
          <a:p>
            <a:r>
              <a:rPr lang="es-ES" b="1" dirty="0"/>
              <a:t>Integración:</a:t>
            </a:r>
          </a:p>
          <a:p>
            <a:pPr marL="0" indent="0">
              <a:buNone/>
            </a:pPr>
            <a:r>
              <a:rPr lang="es-ES" dirty="0"/>
              <a:t>Exponer el modelo a través de una API gestionada con Azure API Management, para que el sistema bancario pueda consumir el servicio de predicción de fraude en tiempo real.</a:t>
            </a:r>
          </a:p>
        </p:txBody>
      </p:sp>
    </p:spTree>
    <p:extLst>
      <p:ext uri="{BB962C8B-B14F-4D97-AF65-F5344CB8AC3E}">
        <p14:creationId xmlns:p14="http://schemas.microsoft.com/office/powerpoint/2010/main" val="38497955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D8560439-B8FB-A3F2-F5BD-B4E23519EB12}"/>
              </a:ext>
            </a:extLst>
          </p:cNvPr>
          <p:cNvSpPr>
            <a:spLocks noGrp="1"/>
          </p:cNvSpPr>
          <p:nvPr>
            <p:ph type="title"/>
          </p:nvPr>
        </p:nvSpPr>
        <p:spPr>
          <a:xfrm>
            <a:off x="645459" y="294538"/>
            <a:ext cx="11223812" cy="1033669"/>
          </a:xfrm>
        </p:spPr>
        <p:txBody>
          <a:bodyPr>
            <a:normAutofit/>
          </a:bodyPr>
          <a:lstStyle/>
          <a:p>
            <a:pPr algn="ctr"/>
            <a:r>
              <a:rPr lang="es-ES" sz="4000" dirty="0">
                <a:solidFill>
                  <a:srgbClr val="FFFFFF"/>
                </a:solidFill>
              </a:rPr>
              <a:t>6. Despliegue (</a:t>
            </a:r>
            <a:r>
              <a:rPr lang="es-ES" sz="4000" dirty="0" err="1">
                <a:solidFill>
                  <a:srgbClr val="FFFFFF"/>
                </a:solidFill>
              </a:rPr>
              <a:t>Deployment</a:t>
            </a:r>
            <a:r>
              <a:rPr lang="es-ES" sz="4000" dirty="0">
                <a:solidFill>
                  <a:srgbClr val="FFFFFF"/>
                </a:solidFill>
              </a:rPr>
              <a:t>).</a:t>
            </a:r>
          </a:p>
        </p:txBody>
      </p:sp>
      <p:sp>
        <p:nvSpPr>
          <p:cNvPr id="5" name="Marcador de contenido 4">
            <a:extLst>
              <a:ext uri="{FF2B5EF4-FFF2-40B4-BE49-F238E27FC236}">
                <a16:creationId xmlns:a16="http://schemas.microsoft.com/office/drawing/2014/main" id="{CDB12613-F92B-F73C-98EE-DA38A8026678}"/>
              </a:ext>
            </a:extLst>
          </p:cNvPr>
          <p:cNvSpPr>
            <a:spLocks noGrp="1"/>
          </p:cNvSpPr>
          <p:nvPr>
            <p:ph idx="1"/>
          </p:nvPr>
        </p:nvSpPr>
        <p:spPr>
          <a:xfrm>
            <a:off x="286871" y="1643365"/>
            <a:ext cx="11732646" cy="5080164"/>
          </a:xfrm>
        </p:spPr>
        <p:txBody>
          <a:bodyPr anchor="ctr">
            <a:normAutofit/>
          </a:bodyPr>
          <a:lstStyle/>
          <a:p>
            <a:r>
              <a:rPr lang="es-ES" dirty="0"/>
              <a:t>Duración: 3 semanas</a:t>
            </a:r>
          </a:p>
          <a:p>
            <a:r>
              <a:rPr lang="es-ES" dirty="0"/>
              <a:t>Fecha estimada: 24 diciembre - 13 enero</a:t>
            </a:r>
          </a:p>
          <a:p>
            <a:pPr marL="0" indent="0">
              <a:buNone/>
            </a:pPr>
            <a:endParaRPr lang="es-ES" dirty="0"/>
          </a:p>
          <a:p>
            <a:pPr marL="0" indent="0">
              <a:buNone/>
            </a:pPr>
            <a:r>
              <a:rPr lang="es-ES" dirty="0"/>
              <a:t>Actividades:</a:t>
            </a:r>
          </a:p>
          <a:p>
            <a:pPr marL="0" indent="0">
              <a:buNone/>
            </a:pPr>
            <a:r>
              <a:rPr lang="es-ES" dirty="0"/>
              <a:t>Despliegue de contenedores que contengan el modelo entrenado.</a:t>
            </a:r>
          </a:p>
          <a:p>
            <a:pPr marL="0" indent="0">
              <a:buNone/>
            </a:pPr>
            <a:r>
              <a:rPr lang="es-ES" dirty="0"/>
              <a:t>Integración del modelo con el sistema de transacciones bancarias a través de la API.</a:t>
            </a:r>
          </a:p>
        </p:txBody>
      </p:sp>
    </p:spTree>
    <p:extLst>
      <p:ext uri="{BB962C8B-B14F-4D97-AF65-F5344CB8AC3E}">
        <p14:creationId xmlns:p14="http://schemas.microsoft.com/office/powerpoint/2010/main" val="965318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C7724BE-E3DA-42C3-9DFE-07B3927A4025}"/>
              </a:ext>
            </a:extLst>
          </p:cNvPr>
          <p:cNvSpPr>
            <a:spLocks noGrp="1"/>
          </p:cNvSpPr>
          <p:nvPr>
            <p:ph type="title"/>
          </p:nvPr>
        </p:nvSpPr>
        <p:spPr>
          <a:xfrm>
            <a:off x="4493559" y="835445"/>
            <a:ext cx="6781800" cy="1338696"/>
          </a:xfrm>
        </p:spPr>
        <p:txBody>
          <a:bodyPr>
            <a:normAutofit/>
          </a:bodyPr>
          <a:lstStyle/>
          <a:p>
            <a:r>
              <a:rPr lang="es-ES" dirty="0"/>
              <a:t>¿Qué es Ciencia de Datos?</a:t>
            </a:r>
          </a:p>
        </p:txBody>
      </p:sp>
      <p:pic>
        <p:nvPicPr>
          <p:cNvPr id="5" name="Picture 4" descr="Un dibujo de una biblioteca&#10;&#10;Descripción generada automáticamente con confianza baja">
            <a:extLst>
              <a:ext uri="{FF2B5EF4-FFF2-40B4-BE49-F238E27FC236}">
                <a16:creationId xmlns:a16="http://schemas.microsoft.com/office/drawing/2014/main" id="{0303BF7C-A128-3BA0-FD25-836344882720}"/>
              </a:ext>
            </a:extLst>
          </p:cNvPr>
          <p:cNvPicPr>
            <a:picLocks noChangeAspect="1"/>
          </p:cNvPicPr>
          <p:nvPr/>
        </p:nvPicPr>
        <p:blipFill rotWithShape="1">
          <a:blip r:embed="rId2"/>
          <a:srcRect l="32324" r="36879"/>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Marcador de contenido 2">
            <a:extLst>
              <a:ext uri="{FF2B5EF4-FFF2-40B4-BE49-F238E27FC236}">
                <a16:creationId xmlns:a16="http://schemas.microsoft.com/office/drawing/2014/main" id="{B5449DB6-BDAD-9998-9164-643D4718146F}"/>
              </a:ext>
            </a:extLst>
          </p:cNvPr>
          <p:cNvSpPr>
            <a:spLocks noGrp="1"/>
          </p:cNvSpPr>
          <p:nvPr>
            <p:ph idx="1"/>
          </p:nvPr>
        </p:nvSpPr>
        <p:spPr>
          <a:xfrm>
            <a:off x="4572001" y="2847416"/>
            <a:ext cx="6624917" cy="1617007"/>
          </a:xfrm>
        </p:spPr>
        <p:txBody>
          <a:bodyPr anchor="t">
            <a:normAutofit/>
          </a:bodyPr>
          <a:lstStyle/>
          <a:p>
            <a:pPr marL="0" indent="0" algn="just">
              <a:buNone/>
            </a:pPr>
            <a:r>
              <a:rPr lang="es-ES" sz="2000" dirty="0"/>
              <a:t>Consiste en la aplicación de varios conocimientos interdisciplinarios y herramientas tecnológicas con la finalidad de convertir los datos en valor de negocio, o convertir los datos en conocimiento de valor que conduzca a la toma de decisiones de negocios.</a:t>
            </a:r>
          </a:p>
        </p:txBody>
      </p:sp>
    </p:spTree>
    <p:extLst>
      <p:ext uri="{BB962C8B-B14F-4D97-AF65-F5344CB8AC3E}">
        <p14:creationId xmlns:p14="http://schemas.microsoft.com/office/powerpoint/2010/main" val="125621194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D8560439-B8FB-A3F2-F5BD-B4E23519EB12}"/>
              </a:ext>
            </a:extLst>
          </p:cNvPr>
          <p:cNvSpPr>
            <a:spLocks noGrp="1"/>
          </p:cNvSpPr>
          <p:nvPr>
            <p:ph type="title"/>
          </p:nvPr>
        </p:nvSpPr>
        <p:spPr>
          <a:xfrm>
            <a:off x="286870" y="294538"/>
            <a:ext cx="11905125" cy="1033669"/>
          </a:xfrm>
        </p:spPr>
        <p:txBody>
          <a:bodyPr>
            <a:normAutofit fontScale="90000"/>
          </a:bodyPr>
          <a:lstStyle/>
          <a:p>
            <a:pPr algn="ctr"/>
            <a:r>
              <a:rPr lang="es-ES" sz="4000" dirty="0">
                <a:solidFill>
                  <a:srgbClr val="FFFFFF"/>
                </a:solidFill>
              </a:rPr>
              <a:t>7. Monitorización y Mantenimiento (</a:t>
            </a:r>
            <a:r>
              <a:rPr lang="es-ES" sz="4000" dirty="0" err="1">
                <a:solidFill>
                  <a:srgbClr val="FFFFFF"/>
                </a:solidFill>
              </a:rPr>
              <a:t>Monitoring</a:t>
            </a:r>
            <a:r>
              <a:rPr lang="es-ES" sz="4000" dirty="0">
                <a:solidFill>
                  <a:srgbClr val="FFFFFF"/>
                </a:solidFill>
              </a:rPr>
              <a:t> and </a:t>
            </a:r>
            <a:r>
              <a:rPr lang="es-ES" sz="4000" dirty="0" err="1">
                <a:solidFill>
                  <a:srgbClr val="FFFFFF"/>
                </a:solidFill>
              </a:rPr>
              <a:t>Maintenance</a:t>
            </a:r>
            <a:r>
              <a:rPr lang="es-ES" sz="4000" dirty="0">
                <a:solidFill>
                  <a:srgbClr val="FFFFFF"/>
                </a:solidFill>
              </a:rPr>
              <a:t>)</a:t>
            </a:r>
          </a:p>
        </p:txBody>
      </p:sp>
      <p:sp>
        <p:nvSpPr>
          <p:cNvPr id="5" name="Marcador de contenido 4">
            <a:extLst>
              <a:ext uri="{FF2B5EF4-FFF2-40B4-BE49-F238E27FC236}">
                <a16:creationId xmlns:a16="http://schemas.microsoft.com/office/drawing/2014/main" id="{CDB12613-F92B-F73C-98EE-DA38A8026678}"/>
              </a:ext>
            </a:extLst>
          </p:cNvPr>
          <p:cNvSpPr>
            <a:spLocks noGrp="1"/>
          </p:cNvSpPr>
          <p:nvPr>
            <p:ph idx="1"/>
          </p:nvPr>
        </p:nvSpPr>
        <p:spPr>
          <a:xfrm>
            <a:off x="286871" y="1643365"/>
            <a:ext cx="11732646" cy="5080164"/>
          </a:xfrm>
        </p:spPr>
        <p:txBody>
          <a:bodyPr anchor="ctr">
            <a:normAutofit/>
          </a:bodyPr>
          <a:lstStyle/>
          <a:p>
            <a:r>
              <a:rPr lang="es-ES" dirty="0"/>
              <a:t>Monitorización del rendimiento del modelo en producción:</a:t>
            </a:r>
          </a:p>
          <a:p>
            <a:pPr marL="0" indent="0">
              <a:buNone/>
            </a:pPr>
            <a:r>
              <a:rPr lang="es-ES" dirty="0"/>
              <a:t>	Utilización de Azure </a:t>
            </a:r>
            <a:r>
              <a:rPr lang="es-ES" dirty="0" err="1"/>
              <a:t>Application</a:t>
            </a:r>
            <a:r>
              <a:rPr lang="es-ES" dirty="0"/>
              <a:t> </a:t>
            </a:r>
            <a:r>
              <a:rPr lang="es-ES" dirty="0" err="1"/>
              <a:t>Insights</a:t>
            </a:r>
            <a:r>
              <a:rPr lang="es-ES" dirty="0"/>
              <a:t> para monitorear la precisión y </a:t>
            </a:r>
            <a:r>
              <a:rPr lang="es-ES" dirty="0" err="1"/>
              <a:t>recall</a:t>
            </a:r>
            <a:r>
              <a:rPr lang="es-ES" dirty="0"/>
              <a:t> del modelo en tiempo real.</a:t>
            </a:r>
          </a:p>
          <a:p>
            <a:pPr marL="0" indent="0">
              <a:buNone/>
            </a:pPr>
            <a:r>
              <a:rPr lang="es-ES" dirty="0"/>
              <a:t>	Configuración de alertas si el rendimiento del modelo disminuye (p. ej., si la precisión cae por debajo del 90%).</a:t>
            </a:r>
          </a:p>
          <a:p>
            <a:pPr marL="0" indent="0">
              <a:buNone/>
            </a:pPr>
            <a:endParaRPr lang="es-ES" dirty="0"/>
          </a:p>
          <a:p>
            <a:r>
              <a:rPr lang="es-ES" dirty="0"/>
              <a:t>Actualización del modelo:</a:t>
            </a:r>
          </a:p>
          <a:p>
            <a:pPr marL="0" indent="0">
              <a:buNone/>
            </a:pPr>
            <a:r>
              <a:rPr lang="es-ES" dirty="0"/>
              <a:t>	Automatización de pipelines para reentrenar el modelo cuando se reciban nuevos datos a través de Azure DevOps.</a:t>
            </a:r>
          </a:p>
        </p:txBody>
      </p:sp>
    </p:spTree>
    <p:extLst>
      <p:ext uri="{BB962C8B-B14F-4D97-AF65-F5344CB8AC3E}">
        <p14:creationId xmlns:p14="http://schemas.microsoft.com/office/powerpoint/2010/main" val="3398947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D8560439-B8FB-A3F2-F5BD-B4E23519EB12}"/>
              </a:ext>
            </a:extLst>
          </p:cNvPr>
          <p:cNvSpPr>
            <a:spLocks noGrp="1"/>
          </p:cNvSpPr>
          <p:nvPr>
            <p:ph type="title"/>
          </p:nvPr>
        </p:nvSpPr>
        <p:spPr>
          <a:xfrm>
            <a:off x="286870" y="294538"/>
            <a:ext cx="11905125" cy="1033669"/>
          </a:xfrm>
        </p:spPr>
        <p:txBody>
          <a:bodyPr>
            <a:normAutofit fontScale="90000"/>
          </a:bodyPr>
          <a:lstStyle/>
          <a:p>
            <a:pPr algn="ctr"/>
            <a:r>
              <a:rPr lang="es-ES" sz="4000" dirty="0">
                <a:solidFill>
                  <a:srgbClr val="FFFFFF"/>
                </a:solidFill>
              </a:rPr>
              <a:t>7. Monitorización y Mantenimiento (</a:t>
            </a:r>
            <a:r>
              <a:rPr lang="es-ES" sz="4000" dirty="0" err="1">
                <a:solidFill>
                  <a:srgbClr val="FFFFFF"/>
                </a:solidFill>
              </a:rPr>
              <a:t>Monitoring</a:t>
            </a:r>
            <a:r>
              <a:rPr lang="es-ES" sz="4000" dirty="0">
                <a:solidFill>
                  <a:srgbClr val="FFFFFF"/>
                </a:solidFill>
              </a:rPr>
              <a:t> and </a:t>
            </a:r>
            <a:r>
              <a:rPr lang="es-ES" sz="4000" dirty="0" err="1">
                <a:solidFill>
                  <a:srgbClr val="FFFFFF"/>
                </a:solidFill>
              </a:rPr>
              <a:t>Maintenance</a:t>
            </a:r>
            <a:r>
              <a:rPr lang="es-ES" sz="4000" dirty="0">
                <a:solidFill>
                  <a:srgbClr val="FFFFFF"/>
                </a:solidFill>
              </a:rPr>
              <a:t>)</a:t>
            </a:r>
          </a:p>
        </p:txBody>
      </p:sp>
      <p:sp>
        <p:nvSpPr>
          <p:cNvPr id="5" name="Marcador de contenido 4">
            <a:extLst>
              <a:ext uri="{FF2B5EF4-FFF2-40B4-BE49-F238E27FC236}">
                <a16:creationId xmlns:a16="http://schemas.microsoft.com/office/drawing/2014/main" id="{CDB12613-F92B-F73C-98EE-DA38A8026678}"/>
              </a:ext>
            </a:extLst>
          </p:cNvPr>
          <p:cNvSpPr>
            <a:spLocks noGrp="1"/>
          </p:cNvSpPr>
          <p:nvPr>
            <p:ph idx="1"/>
          </p:nvPr>
        </p:nvSpPr>
        <p:spPr>
          <a:xfrm>
            <a:off x="286871" y="1643365"/>
            <a:ext cx="11732646" cy="5080164"/>
          </a:xfrm>
        </p:spPr>
        <p:txBody>
          <a:bodyPr anchor="ctr">
            <a:normAutofit/>
          </a:bodyPr>
          <a:lstStyle/>
          <a:p>
            <a:r>
              <a:rPr lang="es-ES" dirty="0"/>
              <a:t>Duración: 2 semanas</a:t>
            </a:r>
          </a:p>
          <a:p>
            <a:r>
              <a:rPr lang="es-ES" dirty="0"/>
              <a:t>Fecha estimada: 14 - 27 enero</a:t>
            </a:r>
          </a:p>
          <a:p>
            <a:pPr marL="0" indent="0">
              <a:buNone/>
            </a:pPr>
            <a:endParaRPr lang="es-ES" dirty="0"/>
          </a:p>
          <a:p>
            <a:pPr marL="0" indent="0">
              <a:buNone/>
            </a:pPr>
            <a:r>
              <a:rPr lang="es-ES" b="1" dirty="0"/>
              <a:t>Actividades: </a:t>
            </a:r>
          </a:p>
          <a:p>
            <a:pPr marL="0" indent="0">
              <a:buNone/>
            </a:pPr>
            <a:r>
              <a:rPr lang="es-ES" dirty="0"/>
              <a:t>Configuración de métricas y alertas con </a:t>
            </a:r>
            <a:r>
              <a:rPr lang="es-ES" dirty="0" err="1"/>
              <a:t>Application</a:t>
            </a:r>
            <a:r>
              <a:rPr lang="es-ES" dirty="0"/>
              <a:t> </a:t>
            </a:r>
            <a:r>
              <a:rPr lang="es-ES" dirty="0" err="1"/>
              <a:t>Insights</a:t>
            </a:r>
            <a:r>
              <a:rPr lang="es-ES" dirty="0"/>
              <a:t>.</a:t>
            </a:r>
          </a:p>
          <a:p>
            <a:pPr marL="0" indent="0">
              <a:buNone/>
            </a:pPr>
            <a:r>
              <a:rPr lang="es-ES" dirty="0"/>
              <a:t>Creación de pipelines automáticos para reentrenar el modelo si cambian los patrones de fraude.</a:t>
            </a:r>
          </a:p>
        </p:txBody>
      </p:sp>
    </p:spTree>
    <p:extLst>
      <p:ext uri="{BB962C8B-B14F-4D97-AF65-F5344CB8AC3E}">
        <p14:creationId xmlns:p14="http://schemas.microsoft.com/office/powerpoint/2010/main" val="416862270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D8560439-B8FB-A3F2-F5BD-B4E23519EB12}"/>
              </a:ext>
            </a:extLst>
          </p:cNvPr>
          <p:cNvSpPr>
            <a:spLocks noGrp="1"/>
          </p:cNvSpPr>
          <p:nvPr>
            <p:ph type="title"/>
          </p:nvPr>
        </p:nvSpPr>
        <p:spPr>
          <a:xfrm>
            <a:off x="286870" y="294538"/>
            <a:ext cx="11905125" cy="1033669"/>
          </a:xfrm>
        </p:spPr>
        <p:txBody>
          <a:bodyPr>
            <a:normAutofit/>
          </a:bodyPr>
          <a:lstStyle/>
          <a:p>
            <a:pPr algn="ctr"/>
            <a:r>
              <a:rPr lang="es-ES" sz="4000" dirty="0">
                <a:solidFill>
                  <a:srgbClr val="FFFFFF"/>
                </a:solidFill>
              </a:rPr>
              <a:t>Presupuesto</a:t>
            </a:r>
          </a:p>
        </p:txBody>
      </p:sp>
      <p:sp>
        <p:nvSpPr>
          <p:cNvPr id="5" name="Marcador de contenido 4">
            <a:extLst>
              <a:ext uri="{FF2B5EF4-FFF2-40B4-BE49-F238E27FC236}">
                <a16:creationId xmlns:a16="http://schemas.microsoft.com/office/drawing/2014/main" id="{CDB12613-F92B-F73C-98EE-DA38A8026678}"/>
              </a:ext>
            </a:extLst>
          </p:cNvPr>
          <p:cNvSpPr>
            <a:spLocks noGrp="1"/>
          </p:cNvSpPr>
          <p:nvPr>
            <p:ph idx="1"/>
          </p:nvPr>
        </p:nvSpPr>
        <p:spPr>
          <a:xfrm>
            <a:off x="286871" y="1622745"/>
            <a:ext cx="11732646" cy="5100784"/>
          </a:xfrm>
        </p:spPr>
        <p:txBody>
          <a:bodyPr numCol="2" anchor="ctr">
            <a:normAutofit/>
          </a:bodyPr>
          <a:lstStyle/>
          <a:p>
            <a:r>
              <a:rPr lang="es-ES" dirty="0"/>
              <a:t>Azure Data Factory (ADF) </a:t>
            </a:r>
          </a:p>
          <a:p>
            <a:pPr marL="0" indent="0">
              <a:buNone/>
            </a:pPr>
            <a:r>
              <a:rPr lang="es-ES" dirty="0"/>
              <a:t>	Costo estimado: $150/mes.</a:t>
            </a:r>
          </a:p>
          <a:p>
            <a:r>
              <a:rPr lang="es-ES" dirty="0"/>
              <a:t>Azure </a:t>
            </a:r>
            <a:r>
              <a:rPr lang="es-ES" dirty="0" err="1"/>
              <a:t>Event</a:t>
            </a:r>
            <a:r>
              <a:rPr lang="es-ES" dirty="0"/>
              <a:t> </a:t>
            </a:r>
            <a:r>
              <a:rPr lang="es-ES" dirty="0" err="1"/>
              <a:t>Hubs</a:t>
            </a:r>
            <a:endParaRPr lang="es-ES" dirty="0"/>
          </a:p>
          <a:p>
            <a:pPr marL="0" indent="0">
              <a:buNone/>
            </a:pPr>
            <a:r>
              <a:rPr lang="es-ES" dirty="0"/>
              <a:t>	Costo estimado: $100/mes.</a:t>
            </a:r>
          </a:p>
          <a:p>
            <a:r>
              <a:rPr lang="es-ES" dirty="0"/>
              <a:t>Azure Data Lake Storage (ADLS)</a:t>
            </a:r>
          </a:p>
          <a:p>
            <a:pPr marL="0" indent="0">
              <a:buNone/>
            </a:pPr>
            <a:r>
              <a:rPr lang="es-ES" dirty="0"/>
              <a:t>	Costo estimado: $200/mes.</a:t>
            </a:r>
          </a:p>
          <a:p>
            <a:r>
              <a:rPr lang="es-ES" dirty="0"/>
              <a:t>Azure </a:t>
            </a:r>
            <a:r>
              <a:rPr lang="es-ES" dirty="0" err="1"/>
              <a:t>Databricks</a:t>
            </a:r>
            <a:endParaRPr lang="es-ES" dirty="0"/>
          </a:p>
          <a:p>
            <a:pPr marL="0" indent="0">
              <a:buNone/>
            </a:pPr>
            <a:r>
              <a:rPr lang="es-ES" dirty="0"/>
              <a:t>	Costo estimado: $280/mes.</a:t>
            </a:r>
          </a:p>
          <a:p>
            <a:r>
              <a:rPr lang="es-ES" dirty="0"/>
              <a:t>Azure Machine </a:t>
            </a:r>
            <a:r>
              <a:rPr lang="es-ES" dirty="0" err="1"/>
              <a:t>Learning</a:t>
            </a:r>
            <a:r>
              <a:rPr lang="es-ES" dirty="0"/>
              <a:t> (AML)</a:t>
            </a:r>
          </a:p>
          <a:p>
            <a:pPr marL="0" indent="0">
              <a:buNone/>
            </a:pPr>
            <a:r>
              <a:rPr lang="es-ES" dirty="0"/>
              <a:t>	Costo estimado: $250/mes.</a:t>
            </a:r>
          </a:p>
          <a:p>
            <a:r>
              <a:rPr lang="es-ES" dirty="0"/>
              <a:t>Azure </a:t>
            </a:r>
            <a:r>
              <a:rPr lang="es-ES" dirty="0" err="1"/>
              <a:t>Kubernetes</a:t>
            </a:r>
            <a:r>
              <a:rPr lang="es-ES" dirty="0"/>
              <a:t> </a:t>
            </a:r>
            <a:r>
              <a:rPr lang="es-ES" dirty="0" err="1"/>
              <a:t>Service</a:t>
            </a:r>
            <a:r>
              <a:rPr lang="es-ES" dirty="0"/>
              <a:t> (AKS):</a:t>
            </a:r>
          </a:p>
          <a:p>
            <a:pPr marL="0" indent="0">
              <a:buNone/>
            </a:pPr>
            <a:r>
              <a:rPr lang="es-ES" dirty="0"/>
              <a:t>	Costo estimado: $360/mes.</a:t>
            </a:r>
          </a:p>
          <a:p>
            <a:r>
              <a:rPr lang="es-ES" dirty="0"/>
              <a:t>Azure API Management:</a:t>
            </a:r>
          </a:p>
          <a:p>
            <a:pPr marL="0" indent="0">
              <a:buNone/>
            </a:pPr>
            <a:r>
              <a:rPr lang="es-ES" dirty="0"/>
              <a:t>	Costo estimado: $50/mes.</a:t>
            </a:r>
          </a:p>
          <a:p>
            <a:r>
              <a:rPr lang="es-ES" dirty="0"/>
              <a:t>Azure </a:t>
            </a:r>
            <a:r>
              <a:rPr lang="es-ES" dirty="0" err="1"/>
              <a:t>Application</a:t>
            </a:r>
            <a:r>
              <a:rPr lang="es-ES" dirty="0"/>
              <a:t> </a:t>
            </a:r>
            <a:r>
              <a:rPr lang="es-ES" dirty="0" err="1"/>
              <a:t>Insights</a:t>
            </a:r>
            <a:r>
              <a:rPr lang="es-ES" dirty="0"/>
              <a:t>:</a:t>
            </a:r>
          </a:p>
          <a:p>
            <a:pPr marL="0" indent="0">
              <a:buNone/>
            </a:pPr>
            <a:r>
              <a:rPr lang="es-ES" dirty="0"/>
              <a:t>	Costo estimado: $13.80/mes.</a:t>
            </a:r>
          </a:p>
          <a:p>
            <a:pPr marL="0" indent="0">
              <a:buNone/>
            </a:pPr>
            <a:endParaRPr lang="es-ES" dirty="0"/>
          </a:p>
          <a:p>
            <a:pPr marL="0" indent="0" algn="ctr">
              <a:buNone/>
            </a:pPr>
            <a:r>
              <a:rPr lang="es-ES" dirty="0"/>
              <a:t>Costo Total Aproximado Mensual: </a:t>
            </a:r>
            <a:r>
              <a:rPr lang="es-ES" b="1" dirty="0"/>
              <a:t>$1,403.80/mes.</a:t>
            </a:r>
          </a:p>
        </p:txBody>
      </p:sp>
    </p:spTree>
    <p:extLst>
      <p:ext uri="{BB962C8B-B14F-4D97-AF65-F5344CB8AC3E}">
        <p14:creationId xmlns:p14="http://schemas.microsoft.com/office/powerpoint/2010/main" val="106508369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D8560439-B8FB-A3F2-F5BD-B4E23519EB12}"/>
              </a:ext>
            </a:extLst>
          </p:cNvPr>
          <p:cNvSpPr>
            <a:spLocks noGrp="1"/>
          </p:cNvSpPr>
          <p:nvPr>
            <p:ph type="title"/>
          </p:nvPr>
        </p:nvSpPr>
        <p:spPr>
          <a:xfrm>
            <a:off x="98612" y="294538"/>
            <a:ext cx="12093383" cy="1033669"/>
          </a:xfrm>
        </p:spPr>
        <p:txBody>
          <a:bodyPr>
            <a:normAutofit fontScale="90000"/>
          </a:bodyPr>
          <a:lstStyle/>
          <a:p>
            <a:pPr algn="ctr"/>
            <a:r>
              <a:rPr lang="es-ES" sz="4000" dirty="0">
                <a:solidFill>
                  <a:srgbClr val="FFFFFF"/>
                </a:solidFill>
              </a:rPr>
              <a:t>Estimación Económica o Financiera del Impacto en el Negocio</a:t>
            </a:r>
          </a:p>
        </p:txBody>
      </p:sp>
      <p:sp>
        <p:nvSpPr>
          <p:cNvPr id="5" name="Marcador de contenido 4">
            <a:extLst>
              <a:ext uri="{FF2B5EF4-FFF2-40B4-BE49-F238E27FC236}">
                <a16:creationId xmlns:a16="http://schemas.microsoft.com/office/drawing/2014/main" id="{CDB12613-F92B-F73C-98EE-DA38A8026678}"/>
              </a:ext>
            </a:extLst>
          </p:cNvPr>
          <p:cNvSpPr>
            <a:spLocks noGrp="1"/>
          </p:cNvSpPr>
          <p:nvPr>
            <p:ph idx="1"/>
          </p:nvPr>
        </p:nvSpPr>
        <p:spPr>
          <a:xfrm>
            <a:off x="286871" y="1622745"/>
            <a:ext cx="11732646" cy="5100784"/>
          </a:xfrm>
        </p:spPr>
        <p:txBody>
          <a:bodyPr numCol="1" anchor="ctr">
            <a:normAutofit/>
          </a:bodyPr>
          <a:lstStyle/>
          <a:p>
            <a:r>
              <a:rPr lang="es-ES" b="1" dirty="0"/>
              <a:t>Reducción de pérdidas por fraude:</a:t>
            </a:r>
          </a:p>
          <a:p>
            <a:pPr marL="0" indent="0" algn="just">
              <a:buNone/>
            </a:pPr>
            <a:r>
              <a:rPr lang="es-ES" dirty="0"/>
              <a:t>Actualmente, el banco pierde $10 millones anualmente por fraudes. Si el sistema reduce estas pérdidas en un 80%, las pérdidas disminuirán a $2 millones, lo que representa un ahorro de $8 millones anuales.</a:t>
            </a:r>
          </a:p>
          <a:p>
            <a:pPr marL="0" indent="0" algn="just">
              <a:buNone/>
            </a:pPr>
            <a:endParaRPr lang="es-ES" dirty="0"/>
          </a:p>
          <a:p>
            <a:r>
              <a:rPr lang="es-ES" b="1" dirty="0"/>
              <a:t>Reducción de falsos positivos:</a:t>
            </a:r>
          </a:p>
          <a:p>
            <a:pPr marL="0" indent="0" algn="just">
              <a:buNone/>
            </a:pPr>
            <a:r>
              <a:rPr lang="es-ES" dirty="0"/>
              <a:t>Los falsos positivos afectan negativamente la experiencia del cliente. Si se reducen en un 50%, se espera que la retención de clientes mejore, lo que podría generar ingresos adicionales de $500,000 anuales debido a la mayor lealtad y uso de productos bancarios.</a:t>
            </a:r>
          </a:p>
        </p:txBody>
      </p:sp>
    </p:spTree>
    <p:extLst>
      <p:ext uri="{BB962C8B-B14F-4D97-AF65-F5344CB8AC3E}">
        <p14:creationId xmlns:p14="http://schemas.microsoft.com/office/powerpoint/2010/main" val="26854456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D8560439-B8FB-A3F2-F5BD-B4E23519EB12}"/>
              </a:ext>
            </a:extLst>
          </p:cNvPr>
          <p:cNvSpPr>
            <a:spLocks noGrp="1"/>
          </p:cNvSpPr>
          <p:nvPr>
            <p:ph type="title"/>
          </p:nvPr>
        </p:nvSpPr>
        <p:spPr>
          <a:xfrm>
            <a:off x="98612" y="294538"/>
            <a:ext cx="12093383" cy="1033669"/>
          </a:xfrm>
        </p:spPr>
        <p:txBody>
          <a:bodyPr>
            <a:normAutofit fontScale="90000"/>
          </a:bodyPr>
          <a:lstStyle/>
          <a:p>
            <a:pPr algn="ctr"/>
            <a:r>
              <a:rPr lang="es-ES" sz="4000" dirty="0">
                <a:solidFill>
                  <a:srgbClr val="FFFFFF"/>
                </a:solidFill>
              </a:rPr>
              <a:t>Estimación Económica o Financiera del Impacto en el Negocio</a:t>
            </a:r>
          </a:p>
        </p:txBody>
      </p:sp>
      <p:sp>
        <p:nvSpPr>
          <p:cNvPr id="5" name="Marcador de contenido 4">
            <a:extLst>
              <a:ext uri="{FF2B5EF4-FFF2-40B4-BE49-F238E27FC236}">
                <a16:creationId xmlns:a16="http://schemas.microsoft.com/office/drawing/2014/main" id="{CDB12613-F92B-F73C-98EE-DA38A8026678}"/>
              </a:ext>
            </a:extLst>
          </p:cNvPr>
          <p:cNvSpPr>
            <a:spLocks noGrp="1"/>
          </p:cNvSpPr>
          <p:nvPr>
            <p:ph idx="1"/>
          </p:nvPr>
        </p:nvSpPr>
        <p:spPr>
          <a:xfrm>
            <a:off x="770965" y="1622745"/>
            <a:ext cx="10425953" cy="5100784"/>
          </a:xfrm>
        </p:spPr>
        <p:txBody>
          <a:bodyPr numCol="1" anchor="ctr">
            <a:normAutofit/>
          </a:bodyPr>
          <a:lstStyle/>
          <a:p>
            <a:pPr algn="just"/>
            <a:r>
              <a:rPr lang="es-ES" sz="3200" dirty="0"/>
              <a:t>Total de beneficios anuales estimados: Ahorro por reducción de fraudes: $8 millones.</a:t>
            </a:r>
          </a:p>
          <a:p>
            <a:pPr marL="0" indent="0" algn="just">
              <a:buNone/>
            </a:pPr>
            <a:endParaRPr lang="es-ES" sz="3200" dirty="0"/>
          </a:p>
          <a:p>
            <a:pPr algn="just"/>
            <a:r>
              <a:rPr lang="es-ES" sz="3200" dirty="0"/>
              <a:t>Impacto en ingresos por mejora en la experiencia del cliente:  $500,000.</a:t>
            </a:r>
          </a:p>
          <a:p>
            <a:pPr marL="0" indent="0" algn="just">
              <a:buNone/>
            </a:pPr>
            <a:endParaRPr lang="es-ES" sz="3200" dirty="0"/>
          </a:p>
          <a:p>
            <a:pPr algn="just"/>
            <a:r>
              <a:rPr lang="es-ES" sz="3200" dirty="0"/>
              <a:t>Beneficio total estimado: $8.5 millones anuales.</a:t>
            </a:r>
          </a:p>
        </p:txBody>
      </p:sp>
    </p:spTree>
    <p:extLst>
      <p:ext uri="{BB962C8B-B14F-4D97-AF65-F5344CB8AC3E}">
        <p14:creationId xmlns:p14="http://schemas.microsoft.com/office/powerpoint/2010/main" val="30740547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D8560439-B8FB-A3F2-F5BD-B4E23519EB12}"/>
              </a:ext>
            </a:extLst>
          </p:cNvPr>
          <p:cNvSpPr>
            <a:spLocks noGrp="1"/>
          </p:cNvSpPr>
          <p:nvPr>
            <p:ph type="title"/>
          </p:nvPr>
        </p:nvSpPr>
        <p:spPr>
          <a:xfrm>
            <a:off x="98612" y="294538"/>
            <a:ext cx="12093383" cy="1033669"/>
          </a:xfrm>
        </p:spPr>
        <p:txBody>
          <a:bodyPr>
            <a:normAutofit/>
          </a:bodyPr>
          <a:lstStyle/>
          <a:p>
            <a:pPr algn="ctr"/>
            <a:r>
              <a:rPr lang="es-ES" sz="4000">
                <a:solidFill>
                  <a:srgbClr val="FFFFFF"/>
                </a:solidFill>
              </a:rPr>
              <a:t>Arquitectura de Azure para la Detección de Fraude</a:t>
            </a:r>
            <a:endParaRPr lang="es-ES" sz="4000" dirty="0">
              <a:solidFill>
                <a:srgbClr val="FFFFFF"/>
              </a:solidFill>
            </a:endParaRPr>
          </a:p>
        </p:txBody>
      </p:sp>
      <p:sp>
        <p:nvSpPr>
          <p:cNvPr id="5" name="Marcador de contenido 4">
            <a:extLst>
              <a:ext uri="{FF2B5EF4-FFF2-40B4-BE49-F238E27FC236}">
                <a16:creationId xmlns:a16="http://schemas.microsoft.com/office/drawing/2014/main" id="{CDB12613-F92B-F73C-98EE-DA38A8026678}"/>
              </a:ext>
            </a:extLst>
          </p:cNvPr>
          <p:cNvSpPr>
            <a:spLocks noGrp="1"/>
          </p:cNvSpPr>
          <p:nvPr>
            <p:ph idx="1"/>
          </p:nvPr>
        </p:nvSpPr>
        <p:spPr>
          <a:xfrm>
            <a:off x="385483" y="1622745"/>
            <a:ext cx="10811436" cy="5100784"/>
          </a:xfrm>
        </p:spPr>
        <p:txBody>
          <a:bodyPr numCol="1" anchor="ctr">
            <a:normAutofit/>
          </a:bodyPr>
          <a:lstStyle/>
          <a:p>
            <a:pPr marL="514350" indent="-514350" algn="just">
              <a:buAutoNum type="arabicPeriod"/>
            </a:pPr>
            <a:r>
              <a:rPr lang="es-ES" sz="3200" dirty="0"/>
              <a:t>Origen de los Datos</a:t>
            </a:r>
          </a:p>
          <a:p>
            <a:pPr marL="0" indent="0" algn="just">
              <a:buNone/>
            </a:pPr>
            <a:endParaRPr lang="es-ES" sz="3200" dirty="0"/>
          </a:p>
          <a:p>
            <a:pPr marL="0" indent="0" algn="just">
              <a:buNone/>
            </a:pPr>
            <a:r>
              <a:rPr lang="es-ES" sz="3200" dirty="0"/>
              <a:t>El flujo de datos proviene de dos fuentes principales: </a:t>
            </a:r>
          </a:p>
          <a:p>
            <a:pPr marL="0" indent="0" algn="just">
              <a:buNone/>
            </a:pPr>
            <a:endParaRPr lang="es-ES" sz="3200" dirty="0"/>
          </a:p>
          <a:p>
            <a:pPr algn="just"/>
            <a:r>
              <a:rPr lang="es-ES" sz="3200" dirty="0"/>
              <a:t>Base de datos transaccional: Datos históricos de transacciones.</a:t>
            </a:r>
          </a:p>
          <a:p>
            <a:pPr algn="just"/>
            <a:r>
              <a:rPr lang="es-ES" sz="3200" dirty="0"/>
              <a:t>Fuente en tiempo real: Datos en tiempo real de transacciones nuevas (</a:t>
            </a:r>
            <a:r>
              <a:rPr lang="es-ES" sz="3200" dirty="0" err="1"/>
              <a:t>streaming</a:t>
            </a:r>
            <a:r>
              <a:rPr lang="es-ES" sz="3200" dirty="0"/>
              <a:t>).</a:t>
            </a:r>
          </a:p>
        </p:txBody>
      </p:sp>
    </p:spTree>
    <p:extLst>
      <p:ext uri="{BB962C8B-B14F-4D97-AF65-F5344CB8AC3E}">
        <p14:creationId xmlns:p14="http://schemas.microsoft.com/office/powerpoint/2010/main" val="297828292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D8560439-B8FB-A3F2-F5BD-B4E23519EB12}"/>
              </a:ext>
            </a:extLst>
          </p:cNvPr>
          <p:cNvSpPr>
            <a:spLocks noGrp="1"/>
          </p:cNvSpPr>
          <p:nvPr>
            <p:ph type="title"/>
          </p:nvPr>
        </p:nvSpPr>
        <p:spPr>
          <a:xfrm>
            <a:off x="98612" y="294538"/>
            <a:ext cx="12093383" cy="1033669"/>
          </a:xfrm>
        </p:spPr>
        <p:txBody>
          <a:bodyPr>
            <a:normAutofit/>
          </a:bodyPr>
          <a:lstStyle/>
          <a:p>
            <a:pPr algn="ctr"/>
            <a:r>
              <a:rPr lang="es-ES" sz="4000" dirty="0">
                <a:solidFill>
                  <a:srgbClr val="FFFFFF"/>
                </a:solidFill>
              </a:rPr>
              <a:t>Arquitectura de Azure para la Detección de Fraude</a:t>
            </a:r>
          </a:p>
        </p:txBody>
      </p:sp>
      <p:sp>
        <p:nvSpPr>
          <p:cNvPr id="5" name="Marcador de contenido 4">
            <a:extLst>
              <a:ext uri="{FF2B5EF4-FFF2-40B4-BE49-F238E27FC236}">
                <a16:creationId xmlns:a16="http://schemas.microsoft.com/office/drawing/2014/main" id="{CDB12613-F92B-F73C-98EE-DA38A8026678}"/>
              </a:ext>
            </a:extLst>
          </p:cNvPr>
          <p:cNvSpPr>
            <a:spLocks noGrp="1"/>
          </p:cNvSpPr>
          <p:nvPr>
            <p:ph idx="1"/>
          </p:nvPr>
        </p:nvSpPr>
        <p:spPr>
          <a:xfrm>
            <a:off x="385483" y="1622745"/>
            <a:ext cx="10811436" cy="5100784"/>
          </a:xfrm>
        </p:spPr>
        <p:txBody>
          <a:bodyPr numCol="1" anchor="ctr">
            <a:normAutofit/>
          </a:bodyPr>
          <a:lstStyle/>
          <a:p>
            <a:pPr marL="0" indent="0" algn="just">
              <a:buNone/>
            </a:pPr>
            <a:r>
              <a:rPr lang="es-ES" sz="3200" dirty="0"/>
              <a:t>2. Arquitectura en Azure</a:t>
            </a:r>
          </a:p>
          <a:p>
            <a:pPr marL="0" indent="0" algn="just">
              <a:buNone/>
            </a:pPr>
            <a:endParaRPr lang="es-ES" sz="3200" dirty="0"/>
          </a:p>
          <a:p>
            <a:pPr marL="514350" indent="-514350" algn="just">
              <a:buAutoNum type="alphaUcPeriod"/>
            </a:pPr>
            <a:r>
              <a:rPr lang="es-ES" sz="3200" dirty="0"/>
              <a:t>Ingesta de Datos</a:t>
            </a:r>
          </a:p>
          <a:p>
            <a:pPr marL="806450" algn="just"/>
            <a:r>
              <a:rPr lang="es-ES" sz="3200" dirty="0"/>
              <a:t>	</a:t>
            </a:r>
            <a:r>
              <a:rPr lang="es-ES" dirty="0"/>
              <a:t>Azure Data Factory (ADF): Se utilizará para orquestar la ingesta de datos históricos desde la base de datos transaccional y otras fuentes de datos estáticas (datos de clientes, historial de uso de tarjetas, etc.). ADF también permite mover datos desde fuentes locales o </a:t>
            </a:r>
            <a:r>
              <a:rPr lang="es-ES" dirty="0" err="1"/>
              <a:t>cloud</a:t>
            </a:r>
            <a:r>
              <a:rPr lang="es-ES" dirty="0"/>
              <a:t> a Azure Data Lake Storage (ADLS) para su almacenamiento.</a:t>
            </a:r>
            <a:endParaRPr lang="es-ES" sz="3200" dirty="0"/>
          </a:p>
        </p:txBody>
      </p:sp>
    </p:spTree>
    <p:extLst>
      <p:ext uri="{BB962C8B-B14F-4D97-AF65-F5344CB8AC3E}">
        <p14:creationId xmlns:p14="http://schemas.microsoft.com/office/powerpoint/2010/main" val="13446952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D8560439-B8FB-A3F2-F5BD-B4E23519EB12}"/>
              </a:ext>
            </a:extLst>
          </p:cNvPr>
          <p:cNvSpPr>
            <a:spLocks noGrp="1"/>
          </p:cNvSpPr>
          <p:nvPr>
            <p:ph type="title"/>
          </p:nvPr>
        </p:nvSpPr>
        <p:spPr>
          <a:xfrm>
            <a:off x="98612" y="294538"/>
            <a:ext cx="12093383" cy="1033669"/>
          </a:xfrm>
        </p:spPr>
        <p:txBody>
          <a:bodyPr>
            <a:normAutofit/>
          </a:bodyPr>
          <a:lstStyle/>
          <a:p>
            <a:pPr algn="ctr"/>
            <a:r>
              <a:rPr lang="es-ES" sz="4000" dirty="0">
                <a:solidFill>
                  <a:srgbClr val="FFFFFF"/>
                </a:solidFill>
              </a:rPr>
              <a:t>Arquitectura de Azure para la Detección de Fraude</a:t>
            </a:r>
          </a:p>
        </p:txBody>
      </p:sp>
      <p:sp>
        <p:nvSpPr>
          <p:cNvPr id="5" name="Marcador de contenido 4">
            <a:extLst>
              <a:ext uri="{FF2B5EF4-FFF2-40B4-BE49-F238E27FC236}">
                <a16:creationId xmlns:a16="http://schemas.microsoft.com/office/drawing/2014/main" id="{CDB12613-F92B-F73C-98EE-DA38A8026678}"/>
              </a:ext>
            </a:extLst>
          </p:cNvPr>
          <p:cNvSpPr>
            <a:spLocks noGrp="1"/>
          </p:cNvSpPr>
          <p:nvPr>
            <p:ph idx="1"/>
          </p:nvPr>
        </p:nvSpPr>
        <p:spPr>
          <a:xfrm>
            <a:off x="385483" y="1622745"/>
            <a:ext cx="10811436" cy="5100784"/>
          </a:xfrm>
        </p:spPr>
        <p:txBody>
          <a:bodyPr numCol="1" anchor="ctr">
            <a:normAutofit/>
          </a:bodyPr>
          <a:lstStyle/>
          <a:p>
            <a:pPr marL="0" indent="0" algn="just">
              <a:buNone/>
            </a:pPr>
            <a:r>
              <a:rPr lang="es-ES" sz="3200" dirty="0"/>
              <a:t>2. Arquitectura en Azure</a:t>
            </a:r>
          </a:p>
          <a:p>
            <a:pPr marL="0" indent="0" algn="just">
              <a:buNone/>
            </a:pPr>
            <a:endParaRPr lang="es-ES" sz="3200" dirty="0"/>
          </a:p>
          <a:p>
            <a:pPr marL="514350" indent="-514350" algn="just">
              <a:buAutoNum type="alphaUcPeriod"/>
            </a:pPr>
            <a:r>
              <a:rPr lang="es-ES" sz="3200" dirty="0"/>
              <a:t>Ingesta de Datos</a:t>
            </a:r>
          </a:p>
          <a:p>
            <a:pPr marL="806450" algn="just"/>
            <a:r>
              <a:rPr lang="es-ES" sz="3200" dirty="0"/>
              <a:t>	Azure </a:t>
            </a:r>
            <a:r>
              <a:rPr lang="es-ES" sz="3200" dirty="0" err="1"/>
              <a:t>Event</a:t>
            </a:r>
            <a:r>
              <a:rPr lang="es-ES" sz="3200" dirty="0"/>
              <a:t> </a:t>
            </a:r>
            <a:r>
              <a:rPr lang="es-ES" sz="3200" dirty="0" err="1"/>
              <a:t>Hubs</a:t>
            </a:r>
            <a:r>
              <a:rPr lang="es-ES" sz="3200" dirty="0"/>
              <a:t> o Azure </a:t>
            </a:r>
            <a:r>
              <a:rPr lang="es-ES" sz="3200" dirty="0" err="1"/>
              <a:t>IoT</a:t>
            </a:r>
            <a:r>
              <a:rPr lang="es-ES" sz="3200" dirty="0"/>
              <a:t> Hub: Para procesar en tiempo real las transacciones nuevas que se generen. Es ideal para manejar grandes volúmenes de datos en </a:t>
            </a:r>
            <a:r>
              <a:rPr lang="es-ES" sz="3200" dirty="0" err="1"/>
              <a:t>streaming</a:t>
            </a:r>
            <a:r>
              <a:rPr lang="es-ES" sz="3200" dirty="0"/>
              <a:t>, como las transacciones bancarias.</a:t>
            </a:r>
          </a:p>
        </p:txBody>
      </p:sp>
    </p:spTree>
    <p:extLst>
      <p:ext uri="{BB962C8B-B14F-4D97-AF65-F5344CB8AC3E}">
        <p14:creationId xmlns:p14="http://schemas.microsoft.com/office/powerpoint/2010/main" val="300586989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D8560439-B8FB-A3F2-F5BD-B4E23519EB12}"/>
              </a:ext>
            </a:extLst>
          </p:cNvPr>
          <p:cNvSpPr>
            <a:spLocks noGrp="1"/>
          </p:cNvSpPr>
          <p:nvPr>
            <p:ph type="title"/>
          </p:nvPr>
        </p:nvSpPr>
        <p:spPr>
          <a:xfrm>
            <a:off x="98612" y="294538"/>
            <a:ext cx="12093383" cy="1033669"/>
          </a:xfrm>
        </p:spPr>
        <p:txBody>
          <a:bodyPr>
            <a:normAutofit/>
          </a:bodyPr>
          <a:lstStyle/>
          <a:p>
            <a:pPr algn="ctr"/>
            <a:r>
              <a:rPr lang="es-ES" sz="4000" dirty="0">
                <a:solidFill>
                  <a:srgbClr val="FFFFFF"/>
                </a:solidFill>
              </a:rPr>
              <a:t>Arquitectura de Azure para la Detección de Fraude</a:t>
            </a:r>
          </a:p>
        </p:txBody>
      </p:sp>
      <p:sp>
        <p:nvSpPr>
          <p:cNvPr id="5" name="Marcador de contenido 4">
            <a:extLst>
              <a:ext uri="{FF2B5EF4-FFF2-40B4-BE49-F238E27FC236}">
                <a16:creationId xmlns:a16="http://schemas.microsoft.com/office/drawing/2014/main" id="{CDB12613-F92B-F73C-98EE-DA38A8026678}"/>
              </a:ext>
            </a:extLst>
          </p:cNvPr>
          <p:cNvSpPr>
            <a:spLocks noGrp="1"/>
          </p:cNvSpPr>
          <p:nvPr>
            <p:ph idx="1"/>
          </p:nvPr>
        </p:nvSpPr>
        <p:spPr>
          <a:xfrm>
            <a:off x="385483" y="1622745"/>
            <a:ext cx="10811436" cy="5100784"/>
          </a:xfrm>
        </p:spPr>
        <p:txBody>
          <a:bodyPr numCol="1" anchor="ctr">
            <a:normAutofit/>
          </a:bodyPr>
          <a:lstStyle/>
          <a:p>
            <a:pPr marL="0" indent="0" algn="just">
              <a:buNone/>
            </a:pPr>
            <a:r>
              <a:rPr lang="es-ES" sz="3200" dirty="0"/>
              <a:t>B. Almacenamiento</a:t>
            </a:r>
          </a:p>
          <a:p>
            <a:pPr marL="806450" algn="just"/>
            <a:r>
              <a:rPr lang="es-ES" sz="3200" dirty="0"/>
              <a:t>	Azure Data Lake Storage (ADLS): Almacena tanto los datos históricos como los datos en tiempo real para su posterior procesamiento. Los datos se almacenan en formato </a:t>
            </a:r>
            <a:r>
              <a:rPr lang="es-ES" sz="3200" dirty="0" err="1"/>
              <a:t>parquet</a:t>
            </a:r>
            <a:r>
              <a:rPr lang="es-ES" sz="3200" dirty="0"/>
              <a:t> o </a:t>
            </a:r>
            <a:r>
              <a:rPr lang="es-ES" sz="3200" dirty="0" err="1"/>
              <a:t>csv</a:t>
            </a:r>
            <a:r>
              <a:rPr lang="es-ES" sz="3200" dirty="0"/>
              <a:t> para optimizar el rendimiento en consultas y almacenamiento.</a:t>
            </a:r>
          </a:p>
        </p:txBody>
      </p:sp>
    </p:spTree>
    <p:extLst>
      <p:ext uri="{BB962C8B-B14F-4D97-AF65-F5344CB8AC3E}">
        <p14:creationId xmlns:p14="http://schemas.microsoft.com/office/powerpoint/2010/main" val="17899737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D8560439-B8FB-A3F2-F5BD-B4E23519EB12}"/>
              </a:ext>
            </a:extLst>
          </p:cNvPr>
          <p:cNvSpPr>
            <a:spLocks noGrp="1"/>
          </p:cNvSpPr>
          <p:nvPr>
            <p:ph type="title"/>
          </p:nvPr>
        </p:nvSpPr>
        <p:spPr>
          <a:xfrm>
            <a:off x="98612" y="294538"/>
            <a:ext cx="12093383" cy="1033669"/>
          </a:xfrm>
        </p:spPr>
        <p:txBody>
          <a:bodyPr>
            <a:normAutofit/>
          </a:bodyPr>
          <a:lstStyle/>
          <a:p>
            <a:pPr algn="ctr"/>
            <a:r>
              <a:rPr lang="es-ES" sz="4000" dirty="0">
                <a:solidFill>
                  <a:srgbClr val="FFFFFF"/>
                </a:solidFill>
              </a:rPr>
              <a:t>Arquitectura de Azure para la Detección de Fraude</a:t>
            </a:r>
          </a:p>
        </p:txBody>
      </p:sp>
      <p:sp>
        <p:nvSpPr>
          <p:cNvPr id="5" name="Marcador de contenido 4">
            <a:extLst>
              <a:ext uri="{FF2B5EF4-FFF2-40B4-BE49-F238E27FC236}">
                <a16:creationId xmlns:a16="http://schemas.microsoft.com/office/drawing/2014/main" id="{CDB12613-F92B-F73C-98EE-DA38A8026678}"/>
              </a:ext>
            </a:extLst>
          </p:cNvPr>
          <p:cNvSpPr>
            <a:spLocks noGrp="1"/>
          </p:cNvSpPr>
          <p:nvPr>
            <p:ph idx="1"/>
          </p:nvPr>
        </p:nvSpPr>
        <p:spPr>
          <a:xfrm>
            <a:off x="385483" y="1622745"/>
            <a:ext cx="10811436" cy="5100784"/>
          </a:xfrm>
        </p:spPr>
        <p:txBody>
          <a:bodyPr numCol="1" anchor="ctr">
            <a:normAutofit/>
          </a:bodyPr>
          <a:lstStyle/>
          <a:p>
            <a:pPr marL="0" indent="0" algn="just">
              <a:buNone/>
            </a:pPr>
            <a:r>
              <a:rPr lang="es-ES" sz="3200" dirty="0"/>
              <a:t> C. Preparación y Procesamiento de los Datos</a:t>
            </a:r>
          </a:p>
          <a:p>
            <a:pPr marL="0" indent="0" algn="just">
              <a:buNone/>
            </a:pPr>
            <a:endParaRPr lang="es-ES" sz="3200" dirty="0"/>
          </a:p>
          <a:p>
            <a:pPr marL="806450" algn="just"/>
            <a:r>
              <a:rPr lang="es-ES" sz="3200" dirty="0"/>
              <a:t>	Azure </a:t>
            </a:r>
            <a:r>
              <a:rPr lang="es-ES" sz="3200" dirty="0" err="1"/>
              <a:t>Databricks</a:t>
            </a:r>
            <a:r>
              <a:rPr lang="es-ES" sz="3200" dirty="0"/>
              <a:t>: Este servicio es ideal para preparar y procesar grandes volúmenes de datos. </a:t>
            </a:r>
            <a:r>
              <a:rPr lang="es-ES" sz="3200" dirty="0" err="1"/>
              <a:t>Databricks</a:t>
            </a:r>
            <a:r>
              <a:rPr lang="es-ES" sz="3200" dirty="0"/>
              <a:t> permite utilizar notebooks colaborativos para realizar tareas de limpieza, transformación y balanceo de datos (por ejemplo, utilizando SMOTE). También puede conectarse fácilmente a ADLS para acceder a los datos.</a:t>
            </a:r>
          </a:p>
        </p:txBody>
      </p:sp>
    </p:spTree>
    <p:extLst>
      <p:ext uri="{BB962C8B-B14F-4D97-AF65-F5344CB8AC3E}">
        <p14:creationId xmlns:p14="http://schemas.microsoft.com/office/powerpoint/2010/main" val="2325876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CBD2F82-0689-9EEE-0845-F0D3C447C0C4}"/>
              </a:ext>
            </a:extLst>
          </p:cNvPr>
          <p:cNvPicPr>
            <a:picLocks noChangeAspect="1"/>
          </p:cNvPicPr>
          <p:nvPr/>
        </p:nvPicPr>
        <p:blipFill>
          <a:blip r:embed="rId2"/>
          <a:stretch>
            <a:fillRect/>
          </a:stretch>
        </p:blipFill>
        <p:spPr>
          <a:xfrm>
            <a:off x="2196447" y="1055804"/>
            <a:ext cx="7390613" cy="4414528"/>
          </a:xfrm>
          <a:prstGeom prst="rect">
            <a:avLst/>
          </a:prstGeom>
        </p:spPr>
      </p:pic>
    </p:spTree>
    <p:extLst>
      <p:ext uri="{BB962C8B-B14F-4D97-AF65-F5344CB8AC3E}">
        <p14:creationId xmlns:p14="http://schemas.microsoft.com/office/powerpoint/2010/main" val="374286753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D8560439-B8FB-A3F2-F5BD-B4E23519EB12}"/>
              </a:ext>
            </a:extLst>
          </p:cNvPr>
          <p:cNvSpPr>
            <a:spLocks noGrp="1"/>
          </p:cNvSpPr>
          <p:nvPr>
            <p:ph type="title"/>
          </p:nvPr>
        </p:nvSpPr>
        <p:spPr>
          <a:xfrm>
            <a:off x="98612" y="294538"/>
            <a:ext cx="12093383" cy="1033669"/>
          </a:xfrm>
        </p:spPr>
        <p:txBody>
          <a:bodyPr>
            <a:normAutofit/>
          </a:bodyPr>
          <a:lstStyle/>
          <a:p>
            <a:pPr algn="ctr"/>
            <a:r>
              <a:rPr lang="es-ES" sz="4000" dirty="0">
                <a:solidFill>
                  <a:srgbClr val="FFFFFF"/>
                </a:solidFill>
              </a:rPr>
              <a:t>Arquitectura de Azure para la Detección de Fraude</a:t>
            </a:r>
          </a:p>
        </p:txBody>
      </p:sp>
      <p:sp>
        <p:nvSpPr>
          <p:cNvPr id="5" name="Marcador de contenido 4">
            <a:extLst>
              <a:ext uri="{FF2B5EF4-FFF2-40B4-BE49-F238E27FC236}">
                <a16:creationId xmlns:a16="http://schemas.microsoft.com/office/drawing/2014/main" id="{CDB12613-F92B-F73C-98EE-DA38A8026678}"/>
              </a:ext>
            </a:extLst>
          </p:cNvPr>
          <p:cNvSpPr>
            <a:spLocks noGrp="1"/>
          </p:cNvSpPr>
          <p:nvPr>
            <p:ph idx="1"/>
          </p:nvPr>
        </p:nvSpPr>
        <p:spPr>
          <a:xfrm>
            <a:off x="385483" y="1622745"/>
            <a:ext cx="10811436" cy="5100784"/>
          </a:xfrm>
        </p:spPr>
        <p:txBody>
          <a:bodyPr numCol="1" anchor="ctr">
            <a:normAutofit/>
          </a:bodyPr>
          <a:lstStyle/>
          <a:p>
            <a:pPr marL="0" indent="0" algn="just">
              <a:buNone/>
            </a:pPr>
            <a:r>
              <a:rPr lang="es-ES" sz="3200" dirty="0"/>
              <a:t> C. Preparación y Procesamiento de los Datos</a:t>
            </a:r>
          </a:p>
          <a:p>
            <a:pPr marL="0" indent="0" algn="just">
              <a:buNone/>
            </a:pPr>
            <a:endParaRPr lang="es-ES" sz="3200" dirty="0"/>
          </a:p>
          <a:p>
            <a:pPr marL="806450" algn="just"/>
            <a:r>
              <a:rPr lang="es-ES" sz="3200" dirty="0"/>
              <a:t>	Azure </a:t>
            </a:r>
            <a:r>
              <a:rPr lang="es-ES" sz="3200" dirty="0" err="1"/>
              <a:t>Synapse</a:t>
            </a:r>
            <a:r>
              <a:rPr lang="es-ES" sz="3200" dirty="0"/>
              <a:t> </a:t>
            </a:r>
            <a:r>
              <a:rPr lang="es-ES" sz="3200" dirty="0" err="1"/>
              <a:t>Analytics</a:t>
            </a:r>
            <a:r>
              <a:rPr lang="es-ES" sz="3200" dirty="0"/>
              <a:t> (opcional): Si el proyecto requiere consultas avanzadas de análisis de grandes volúmenes de datos, </a:t>
            </a:r>
            <a:r>
              <a:rPr lang="es-ES" sz="3200" dirty="0" err="1"/>
              <a:t>Synapse</a:t>
            </a:r>
            <a:r>
              <a:rPr lang="es-ES" sz="3200" dirty="0"/>
              <a:t> puede complementarse con </a:t>
            </a:r>
            <a:r>
              <a:rPr lang="es-ES" sz="3200" dirty="0" err="1"/>
              <a:t>Databricks</a:t>
            </a:r>
            <a:r>
              <a:rPr lang="es-ES" sz="3200" dirty="0"/>
              <a:t> para análisis masivo.</a:t>
            </a:r>
          </a:p>
        </p:txBody>
      </p:sp>
    </p:spTree>
    <p:extLst>
      <p:ext uri="{BB962C8B-B14F-4D97-AF65-F5344CB8AC3E}">
        <p14:creationId xmlns:p14="http://schemas.microsoft.com/office/powerpoint/2010/main" val="318380773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D8560439-B8FB-A3F2-F5BD-B4E23519EB12}"/>
              </a:ext>
            </a:extLst>
          </p:cNvPr>
          <p:cNvSpPr>
            <a:spLocks noGrp="1"/>
          </p:cNvSpPr>
          <p:nvPr>
            <p:ph type="title"/>
          </p:nvPr>
        </p:nvSpPr>
        <p:spPr>
          <a:xfrm>
            <a:off x="98612" y="294538"/>
            <a:ext cx="12093383" cy="1033669"/>
          </a:xfrm>
        </p:spPr>
        <p:txBody>
          <a:bodyPr>
            <a:normAutofit/>
          </a:bodyPr>
          <a:lstStyle/>
          <a:p>
            <a:pPr algn="ctr"/>
            <a:r>
              <a:rPr lang="es-ES" sz="4000" dirty="0">
                <a:solidFill>
                  <a:srgbClr val="FFFFFF"/>
                </a:solidFill>
              </a:rPr>
              <a:t>Arquitectura de Azure para la Detección de Fraude</a:t>
            </a:r>
          </a:p>
        </p:txBody>
      </p:sp>
      <p:sp>
        <p:nvSpPr>
          <p:cNvPr id="5" name="Marcador de contenido 4">
            <a:extLst>
              <a:ext uri="{FF2B5EF4-FFF2-40B4-BE49-F238E27FC236}">
                <a16:creationId xmlns:a16="http://schemas.microsoft.com/office/drawing/2014/main" id="{CDB12613-F92B-F73C-98EE-DA38A8026678}"/>
              </a:ext>
            </a:extLst>
          </p:cNvPr>
          <p:cNvSpPr>
            <a:spLocks noGrp="1"/>
          </p:cNvSpPr>
          <p:nvPr>
            <p:ph idx="1"/>
          </p:nvPr>
        </p:nvSpPr>
        <p:spPr>
          <a:xfrm>
            <a:off x="385483" y="1622745"/>
            <a:ext cx="10811436" cy="5100784"/>
          </a:xfrm>
        </p:spPr>
        <p:txBody>
          <a:bodyPr numCol="1" anchor="ctr">
            <a:normAutofit/>
          </a:bodyPr>
          <a:lstStyle/>
          <a:p>
            <a:pPr marL="0" indent="0" algn="just">
              <a:buNone/>
            </a:pPr>
            <a:r>
              <a:rPr lang="es-ES" sz="3200" dirty="0"/>
              <a:t>D. Entrenamiento del Modelo de Machine </a:t>
            </a:r>
            <a:r>
              <a:rPr lang="es-ES" sz="3200" dirty="0" err="1"/>
              <a:t>Learning</a:t>
            </a:r>
            <a:r>
              <a:rPr lang="es-ES" sz="3200" dirty="0"/>
              <a:t> </a:t>
            </a:r>
          </a:p>
          <a:p>
            <a:pPr marL="0" indent="0" algn="just">
              <a:buNone/>
            </a:pPr>
            <a:endParaRPr lang="es-ES" sz="3200" dirty="0"/>
          </a:p>
          <a:p>
            <a:pPr marL="806450" algn="just"/>
            <a:r>
              <a:rPr lang="es-ES" sz="3200" dirty="0"/>
              <a:t>	Azure Machine </a:t>
            </a:r>
            <a:r>
              <a:rPr lang="es-ES" sz="3200" dirty="0" err="1"/>
              <a:t>Learning</a:t>
            </a:r>
            <a:r>
              <a:rPr lang="es-ES" sz="3200" dirty="0"/>
              <a:t> (AML): La plataforma gestionada de Azure para desarrollar, entrenar y desplegar modelos de Machine </a:t>
            </a:r>
            <a:r>
              <a:rPr lang="es-ES" sz="3200" dirty="0" err="1"/>
              <a:t>Learning</a:t>
            </a:r>
            <a:r>
              <a:rPr lang="es-ES" sz="3200" dirty="0"/>
              <a:t>. Con AML, se puede llevar a cabo la experimentación con diferentes algoritmos, la validación cruzada, y realizar el ajuste de </a:t>
            </a:r>
            <a:r>
              <a:rPr lang="es-ES" sz="3200" dirty="0" err="1"/>
              <a:t>hiperparámetros</a:t>
            </a:r>
            <a:r>
              <a:rPr lang="es-ES" sz="3200" dirty="0"/>
              <a:t> de manera eficiente. Permite trabajar con pipelines automatizados para todo el proceso de Machine </a:t>
            </a:r>
            <a:r>
              <a:rPr lang="es-ES" sz="3200" dirty="0" err="1"/>
              <a:t>Learning</a:t>
            </a:r>
            <a:r>
              <a:rPr lang="es-ES" sz="3200" dirty="0"/>
              <a:t>.</a:t>
            </a:r>
          </a:p>
        </p:txBody>
      </p:sp>
    </p:spTree>
    <p:extLst>
      <p:ext uri="{BB962C8B-B14F-4D97-AF65-F5344CB8AC3E}">
        <p14:creationId xmlns:p14="http://schemas.microsoft.com/office/powerpoint/2010/main" val="200113708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D8560439-B8FB-A3F2-F5BD-B4E23519EB12}"/>
              </a:ext>
            </a:extLst>
          </p:cNvPr>
          <p:cNvSpPr>
            <a:spLocks noGrp="1"/>
          </p:cNvSpPr>
          <p:nvPr>
            <p:ph type="title"/>
          </p:nvPr>
        </p:nvSpPr>
        <p:spPr>
          <a:xfrm>
            <a:off x="98612" y="294538"/>
            <a:ext cx="12093383" cy="1033669"/>
          </a:xfrm>
        </p:spPr>
        <p:txBody>
          <a:bodyPr>
            <a:normAutofit/>
          </a:bodyPr>
          <a:lstStyle/>
          <a:p>
            <a:pPr algn="ctr"/>
            <a:r>
              <a:rPr lang="es-ES" sz="4000" dirty="0">
                <a:solidFill>
                  <a:srgbClr val="FFFFFF"/>
                </a:solidFill>
              </a:rPr>
              <a:t>Arquitectura de Azure para la Detección de Fraude</a:t>
            </a:r>
          </a:p>
        </p:txBody>
      </p:sp>
      <p:sp>
        <p:nvSpPr>
          <p:cNvPr id="5" name="Marcador de contenido 4">
            <a:extLst>
              <a:ext uri="{FF2B5EF4-FFF2-40B4-BE49-F238E27FC236}">
                <a16:creationId xmlns:a16="http://schemas.microsoft.com/office/drawing/2014/main" id="{CDB12613-F92B-F73C-98EE-DA38A8026678}"/>
              </a:ext>
            </a:extLst>
          </p:cNvPr>
          <p:cNvSpPr>
            <a:spLocks noGrp="1"/>
          </p:cNvSpPr>
          <p:nvPr>
            <p:ph idx="1"/>
          </p:nvPr>
        </p:nvSpPr>
        <p:spPr>
          <a:xfrm>
            <a:off x="385483" y="1622745"/>
            <a:ext cx="10811436" cy="5100784"/>
          </a:xfrm>
        </p:spPr>
        <p:txBody>
          <a:bodyPr numCol="1" anchor="ctr">
            <a:normAutofit/>
          </a:bodyPr>
          <a:lstStyle/>
          <a:p>
            <a:pPr marL="0" indent="0" algn="just">
              <a:buNone/>
            </a:pPr>
            <a:r>
              <a:rPr lang="es-ES" sz="3200" dirty="0"/>
              <a:t>D. Entrenamiento del Modelo de Machine </a:t>
            </a:r>
            <a:r>
              <a:rPr lang="es-ES" sz="3200" dirty="0" err="1"/>
              <a:t>Learning</a:t>
            </a:r>
            <a:r>
              <a:rPr lang="es-ES" sz="3200" dirty="0"/>
              <a:t> </a:t>
            </a:r>
          </a:p>
          <a:p>
            <a:pPr marL="0" indent="0" algn="just">
              <a:buNone/>
            </a:pPr>
            <a:endParaRPr lang="es-ES" sz="3200" dirty="0"/>
          </a:p>
          <a:p>
            <a:pPr marL="806450" algn="just"/>
            <a:r>
              <a:rPr lang="es-ES" sz="3200" dirty="0"/>
              <a:t>	Compute </a:t>
            </a:r>
            <a:r>
              <a:rPr lang="es-ES" sz="3200" dirty="0" err="1"/>
              <a:t>Instances</a:t>
            </a:r>
            <a:r>
              <a:rPr lang="es-ES" sz="3200" dirty="0"/>
              <a:t>/</a:t>
            </a:r>
            <a:r>
              <a:rPr lang="es-ES" sz="3200" dirty="0" err="1"/>
              <a:t>Clusters</a:t>
            </a:r>
            <a:r>
              <a:rPr lang="es-ES" sz="3200" dirty="0"/>
              <a:t>: Para entrenar los modelos, se pueden usar instancias dedicadas o </a:t>
            </a:r>
            <a:r>
              <a:rPr lang="es-ES" sz="3200" dirty="0" err="1"/>
              <a:t>clusters</a:t>
            </a:r>
            <a:r>
              <a:rPr lang="es-ES" sz="3200" dirty="0"/>
              <a:t> escalables en AML, dependiendo del tamaño del </a:t>
            </a:r>
            <a:r>
              <a:rPr lang="es-ES" sz="3200" dirty="0" err="1"/>
              <a:t>dataset</a:t>
            </a:r>
            <a:r>
              <a:rPr lang="es-ES" sz="3200" dirty="0"/>
              <a:t> y la complejidad del modelo.</a:t>
            </a:r>
          </a:p>
        </p:txBody>
      </p:sp>
    </p:spTree>
    <p:extLst>
      <p:ext uri="{BB962C8B-B14F-4D97-AF65-F5344CB8AC3E}">
        <p14:creationId xmlns:p14="http://schemas.microsoft.com/office/powerpoint/2010/main" val="53471580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D8560439-B8FB-A3F2-F5BD-B4E23519EB12}"/>
              </a:ext>
            </a:extLst>
          </p:cNvPr>
          <p:cNvSpPr>
            <a:spLocks noGrp="1"/>
          </p:cNvSpPr>
          <p:nvPr>
            <p:ph type="title"/>
          </p:nvPr>
        </p:nvSpPr>
        <p:spPr>
          <a:xfrm>
            <a:off x="98612" y="294538"/>
            <a:ext cx="12093383" cy="1033669"/>
          </a:xfrm>
        </p:spPr>
        <p:txBody>
          <a:bodyPr>
            <a:normAutofit/>
          </a:bodyPr>
          <a:lstStyle/>
          <a:p>
            <a:pPr algn="ctr"/>
            <a:r>
              <a:rPr lang="es-ES" sz="4000" dirty="0">
                <a:solidFill>
                  <a:srgbClr val="FFFFFF"/>
                </a:solidFill>
              </a:rPr>
              <a:t>Arquitectura de Azure para la Detección de Fraude</a:t>
            </a:r>
          </a:p>
        </p:txBody>
      </p:sp>
      <p:sp>
        <p:nvSpPr>
          <p:cNvPr id="5" name="Marcador de contenido 4">
            <a:extLst>
              <a:ext uri="{FF2B5EF4-FFF2-40B4-BE49-F238E27FC236}">
                <a16:creationId xmlns:a16="http://schemas.microsoft.com/office/drawing/2014/main" id="{CDB12613-F92B-F73C-98EE-DA38A8026678}"/>
              </a:ext>
            </a:extLst>
          </p:cNvPr>
          <p:cNvSpPr>
            <a:spLocks noGrp="1"/>
          </p:cNvSpPr>
          <p:nvPr>
            <p:ph idx="1"/>
          </p:nvPr>
        </p:nvSpPr>
        <p:spPr>
          <a:xfrm>
            <a:off x="385483" y="1622745"/>
            <a:ext cx="10811436" cy="5100784"/>
          </a:xfrm>
        </p:spPr>
        <p:txBody>
          <a:bodyPr numCol="1" anchor="ctr">
            <a:normAutofit/>
          </a:bodyPr>
          <a:lstStyle/>
          <a:p>
            <a:pPr marL="0" indent="0" algn="just">
              <a:buNone/>
            </a:pPr>
            <a:r>
              <a:rPr lang="es-ES" sz="3200" dirty="0"/>
              <a:t>E. Evaluación y Validación del Modelo</a:t>
            </a:r>
          </a:p>
          <a:p>
            <a:pPr marL="0" indent="0" algn="just">
              <a:buNone/>
            </a:pPr>
            <a:endParaRPr lang="es-ES" sz="3200" dirty="0"/>
          </a:p>
          <a:p>
            <a:pPr marL="806450" algn="just"/>
            <a:r>
              <a:rPr lang="es-ES" sz="3200" dirty="0"/>
              <a:t>	Azure Machine </a:t>
            </a:r>
            <a:r>
              <a:rPr lang="es-ES" sz="3200" dirty="0" err="1"/>
              <a:t>Learning</a:t>
            </a:r>
            <a:r>
              <a:rPr lang="es-ES" sz="3200" dirty="0"/>
              <a:t> </a:t>
            </a:r>
            <a:r>
              <a:rPr lang="es-ES" sz="3200" dirty="0" err="1"/>
              <a:t>Model</a:t>
            </a:r>
            <a:r>
              <a:rPr lang="es-ES" sz="3200" dirty="0"/>
              <a:t> </a:t>
            </a:r>
            <a:r>
              <a:rPr lang="es-ES" sz="3200" dirty="0" err="1"/>
              <a:t>Registry</a:t>
            </a:r>
            <a:r>
              <a:rPr lang="es-ES" sz="3200" dirty="0"/>
              <a:t>: Aquí se almacenarán los modelos para su versionado y posterior implementación. Se puede integrar con Azure DevOps para crear pipelines automatizados de CI/CD, que permiten actualizar el modelo con nuevos datos y monitorear su desempeño en producción.</a:t>
            </a:r>
          </a:p>
        </p:txBody>
      </p:sp>
    </p:spTree>
    <p:extLst>
      <p:ext uri="{BB962C8B-B14F-4D97-AF65-F5344CB8AC3E}">
        <p14:creationId xmlns:p14="http://schemas.microsoft.com/office/powerpoint/2010/main" val="201544275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D8560439-B8FB-A3F2-F5BD-B4E23519EB12}"/>
              </a:ext>
            </a:extLst>
          </p:cNvPr>
          <p:cNvSpPr>
            <a:spLocks noGrp="1"/>
          </p:cNvSpPr>
          <p:nvPr>
            <p:ph type="title"/>
          </p:nvPr>
        </p:nvSpPr>
        <p:spPr>
          <a:xfrm>
            <a:off x="98612" y="294538"/>
            <a:ext cx="12093383" cy="1033669"/>
          </a:xfrm>
        </p:spPr>
        <p:txBody>
          <a:bodyPr>
            <a:normAutofit/>
          </a:bodyPr>
          <a:lstStyle/>
          <a:p>
            <a:pPr algn="ctr"/>
            <a:r>
              <a:rPr lang="es-ES" sz="4000" dirty="0">
                <a:solidFill>
                  <a:srgbClr val="FFFFFF"/>
                </a:solidFill>
              </a:rPr>
              <a:t>Arquitectura de Azure para la Detección de Fraude</a:t>
            </a:r>
          </a:p>
        </p:txBody>
      </p:sp>
      <p:sp>
        <p:nvSpPr>
          <p:cNvPr id="5" name="Marcador de contenido 4">
            <a:extLst>
              <a:ext uri="{FF2B5EF4-FFF2-40B4-BE49-F238E27FC236}">
                <a16:creationId xmlns:a16="http://schemas.microsoft.com/office/drawing/2014/main" id="{CDB12613-F92B-F73C-98EE-DA38A8026678}"/>
              </a:ext>
            </a:extLst>
          </p:cNvPr>
          <p:cNvSpPr>
            <a:spLocks noGrp="1"/>
          </p:cNvSpPr>
          <p:nvPr>
            <p:ph idx="1"/>
          </p:nvPr>
        </p:nvSpPr>
        <p:spPr>
          <a:xfrm>
            <a:off x="385483" y="1622745"/>
            <a:ext cx="10811436" cy="5100784"/>
          </a:xfrm>
        </p:spPr>
        <p:txBody>
          <a:bodyPr numCol="1" anchor="ctr">
            <a:normAutofit/>
          </a:bodyPr>
          <a:lstStyle/>
          <a:p>
            <a:pPr marL="0" indent="0" algn="just">
              <a:buNone/>
            </a:pPr>
            <a:r>
              <a:rPr lang="es-ES" sz="3200" dirty="0"/>
              <a:t>F. Despliegue y Mantenimiento</a:t>
            </a:r>
          </a:p>
          <a:p>
            <a:pPr marL="806450" algn="just"/>
            <a:r>
              <a:rPr lang="es-ES" sz="3200" dirty="0"/>
              <a:t>	Azure </a:t>
            </a:r>
            <a:r>
              <a:rPr lang="es-ES" sz="3200" dirty="0" err="1"/>
              <a:t>Kubernetes</a:t>
            </a:r>
            <a:r>
              <a:rPr lang="es-ES" sz="3200" dirty="0"/>
              <a:t> </a:t>
            </a:r>
            <a:r>
              <a:rPr lang="es-ES" sz="3200" dirty="0" err="1"/>
              <a:t>Service</a:t>
            </a:r>
            <a:r>
              <a:rPr lang="es-ES" sz="3200" dirty="0"/>
              <a:t> (AKS) o Azure Container </a:t>
            </a:r>
            <a:r>
              <a:rPr lang="es-ES" sz="3200" dirty="0" err="1"/>
              <a:t>Instances</a:t>
            </a:r>
            <a:r>
              <a:rPr lang="es-ES" sz="3200" dirty="0"/>
              <a:t> (ACI): Despliegue del modelo como un servicio en contenedores. Estos contenedores pueden ejecutarse en AKS para escalar bajo demanda en función de la carga de transacciones en tiempo real.</a:t>
            </a:r>
          </a:p>
          <a:p>
            <a:pPr marL="806450" algn="just"/>
            <a:r>
              <a:rPr lang="es-ES" sz="3200" dirty="0"/>
              <a:t>Azure </a:t>
            </a:r>
            <a:r>
              <a:rPr lang="es-ES" sz="3200" dirty="0" err="1"/>
              <a:t>Application</a:t>
            </a:r>
            <a:r>
              <a:rPr lang="es-ES" sz="3200" dirty="0"/>
              <a:t> </a:t>
            </a:r>
            <a:r>
              <a:rPr lang="es-ES" sz="3200" dirty="0" err="1"/>
              <a:t>Insights</a:t>
            </a:r>
            <a:r>
              <a:rPr lang="es-ES" sz="3200" dirty="0"/>
              <a:t>: Herramienta para monitorear el desempeño del modelo en producción, revisar métricas, y recibir alertas en caso de que disminuya la precisión o </a:t>
            </a:r>
            <a:r>
              <a:rPr lang="es-ES" sz="3200" dirty="0" err="1"/>
              <a:t>recall</a:t>
            </a:r>
            <a:r>
              <a:rPr lang="es-ES" sz="3200" dirty="0"/>
              <a:t> del modelo.</a:t>
            </a:r>
          </a:p>
        </p:txBody>
      </p:sp>
    </p:spTree>
    <p:extLst>
      <p:ext uri="{BB962C8B-B14F-4D97-AF65-F5344CB8AC3E}">
        <p14:creationId xmlns:p14="http://schemas.microsoft.com/office/powerpoint/2010/main" val="239579987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D8560439-B8FB-A3F2-F5BD-B4E23519EB12}"/>
              </a:ext>
            </a:extLst>
          </p:cNvPr>
          <p:cNvSpPr>
            <a:spLocks noGrp="1"/>
          </p:cNvSpPr>
          <p:nvPr>
            <p:ph type="title"/>
          </p:nvPr>
        </p:nvSpPr>
        <p:spPr>
          <a:xfrm>
            <a:off x="98612" y="294538"/>
            <a:ext cx="12093383" cy="1033669"/>
          </a:xfrm>
        </p:spPr>
        <p:txBody>
          <a:bodyPr>
            <a:normAutofit/>
          </a:bodyPr>
          <a:lstStyle/>
          <a:p>
            <a:pPr algn="ctr"/>
            <a:r>
              <a:rPr lang="es-ES" sz="4000" dirty="0">
                <a:solidFill>
                  <a:srgbClr val="FFFFFF"/>
                </a:solidFill>
              </a:rPr>
              <a:t>Arquitectura de Azure para la Detección de Fraude</a:t>
            </a:r>
          </a:p>
        </p:txBody>
      </p:sp>
      <p:sp>
        <p:nvSpPr>
          <p:cNvPr id="5" name="Marcador de contenido 4">
            <a:extLst>
              <a:ext uri="{FF2B5EF4-FFF2-40B4-BE49-F238E27FC236}">
                <a16:creationId xmlns:a16="http://schemas.microsoft.com/office/drawing/2014/main" id="{CDB12613-F92B-F73C-98EE-DA38A8026678}"/>
              </a:ext>
            </a:extLst>
          </p:cNvPr>
          <p:cNvSpPr>
            <a:spLocks noGrp="1"/>
          </p:cNvSpPr>
          <p:nvPr>
            <p:ph idx="1"/>
          </p:nvPr>
        </p:nvSpPr>
        <p:spPr>
          <a:xfrm>
            <a:off x="385483" y="1622745"/>
            <a:ext cx="10811436" cy="5100784"/>
          </a:xfrm>
        </p:spPr>
        <p:txBody>
          <a:bodyPr numCol="1" anchor="ctr">
            <a:normAutofit/>
          </a:bodyPr>
          <a:lstStyle/>
          <a:p>
            <a:pPr marL="0" indent="0" algn="just">
              <a:buNone/>
            </a:pPr>
            <a:r>
              <a:rPr lang="es-ES" sz="3200" dirty="0"/>
              <a:t>G. Integración con el Sistema Bancario</a:t>
            </a:r>
          </a:p>
          <a:p>
            <a:pPr marL="0" indent="0" algn="just">
              <a:buNone/>
            </a:pPr>
            <a:endParaRPr lang="es-ES" sz="3200" dirty="0"/>
          </a:p>
          <a:p>
            <a:pPr marL="717550" algn="just"/>
            <a:r>
              <a:rPr lang="es-ES" sz="3200" dirty="0"/>
              <a:t>	API Management: Para exponer el modelo de Machine </a:t>
            </a:r>
            <a:r>
              <a:rPr lang="es-ES" sz="3200" dirty="0" err="1"/>
              <a:t>Learning</a:t>
            </a:r>
            <a:r>
              <a:rPr lang="es-ES" sz="3200" dirty="0"/>
              <a:t> a los sistemas de la empresa a través de una API segura, que reciba las transacciones en tiempo real y devuelva predicciones en menos de un segundo.</a:t>
            </a:r>
          </a:p>
        </p:txBody>
      </p:sp>
    </p:spTree>
    <p:extLst>
      <p:ext uri="{BB962C8B-B14F-4D97-AF65-F5344CB8AC3E}">
        <p14:creationId xmlns:p14="http://schemas.microsoft.com/office/powerpoint/2010/main" val="13133181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D8560439-B8FB-A3F2-F5BD-B4E23519EB12}"/>
              </a:ext>
            </a:extLst>
          </p:cNvPr>
          <p:cNvSpPr>
            <a:spLocks noGrp="1"/>
          </p:cNvSpPr>
          <p:nvPr>
            <p:ph type="title"/>
          </p:nvPr>
        </p:nvSpPr>
        <p:spPr>
          <a:xfrm>
            <a:off x="7786539" y="279478"/>
            <a:ext cx="4065357" cy="1616203"/>
          </a:xfrm>
        </p:spPr>
        <p:txBody>
          <a:bodyPr vert="horz" lIns="91440" tIns="45720" rIns="91440" bIns="45720" rtlCol="0" anchor="b">
            <a:normAutofit/>
          </a:bodyPr>
          <a:lstStyle/>
          <a:p>
            <a:pPr algn="ctr"/>
            <a:r>
              <a:rPr lang="en-US" sz="3600" dirty="0" err="1"/>
              <a:t>Plantillas</a:t>
            </a:r>
            <a:r>
              <a:rPr lang="en-US" sz="3600" dirty="0"/>
              <a:t> CRISP-DM </a:t>
            </a:r>
            <a:r>
              <a:rPr lang="en-US" sz="3600" dirty="0" err="1"/>
              <a:t>en</a:t>
            </a:r>
            <a:r>
              <a:rPr lang="en-US" sz="3600" dirty="0"/>
              <a:t> GitHub</a:t>
            </a:r>
          </a:p>
        </p:txBody>
      </p:sp>
      <p:pic>
        <p:nvPicPr>
          <p:cNvPr id="75" name="Picture 74">
            <a:extLst>
              <a:ext uri="{FF2B5EF4-FFF2-40B4-BE49-F238E27FC236}">
                <a16:creationId xmlns:a16="http://schemas.microsoft.com/office/drawing/2014/main" id="{0369E472-F5E2-72C9-D2EB-A514EAD28DEF}"/>
              </a:ext>
            </a:extLst>
          </p:cNvPr>
          <p:cNvPicPr>
            <a:picLocks noChangeAspect="1"/>
          </p:cNvPicPr>
          <p:nvPr/>
        </p:nvPicPr>
        <p:blipFill>
          <a:blip r:embed="rId2"/>
          <a:srcRect l="16991" r="11078" b="-1"/>
          <a:stretch/>
        </p:blipFill>
        <p:spPr>
          <a:xfrm>
            <a:off x="20" y="10"/>
            <a:ext cx="7390243" cy="6857990"/>
          </a:xfrm>
          <a:prstGeom prst="rect">
            <a:avLst/>
          </a:prstGeom>
        </p:spPr>
      </p:pic>
      <p:sp>
        <p:nvSpPr>
          <p:cNvPr id="79" name="Rectangle 78">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879677" y="2347416"/>
            <a:ext cx="1630908" cy="7390262"/>
          </a:xfrm>
          <a:prstGeom prst="rect">
            <a:avLst/>
          </a:prstGeom>
          <a:gradFill>
            <a:gsLst>
              <a:gs pos="0">
                <a:schemeClr val="accent5"/>
              </a:gs>
              <a:gs pos="47000">
                <a:schemeClr val="accent2">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1919061" y="1919060"/>
            <a:ext cx="6854280" cy="3016159"/>
          </a:xfrm>
          <a:prstGeom prst="rect">
            <a:avLst/>
          </a:prstGeom>
          <a:gradFill flip="none" rotWithShape="1">
            <a:gsLst>
              <a:gs pos="0">
                <a:schemeClr val="accent5"/>
              </a:gs>
              <a:gs pos="47000">
                <a:schemeClr val="accent2">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3" name="Rectangle 82">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61657" y="4425055"/>
            <a:ext cx="2928605" cy="2432945"/>
          </a:xfrm>
          <a:prstGeom prst="rect">
            <a:avLst/>
          </a:prstGeom>
          <a:gradFill flip="none" rotWithShape="1">
            <a:gsLst>
              <a:gs pos="0">
                <a:schemeClr val="accent2"/>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CuadroTexto 11">
            <a:extLst>
              <a:ext uri="{FF2B5EF4-FFF2-40B4-BE49-F238E27FC236}">
                <a16:creationId xmlns:a16="http://schemas.microsoft.com/office/drawing/2014/main" id="{23C9EDC5-3912-CF3A-19D6-75F9115A76B0}"/>
              </a:ext>
            </a:extLst>
          </p:cNvPr>
          <p:cNvSpPr txBox="1"/>
          <p:nvPr/>
        </p:nvSpPr>
        <p:spPr>
          <a:xfrm>
            <a:off x="7602071" y="2533476"/>
            <a:ext cx="4428564" cy="3447832"/>
          </a:xfrm>
          <a:prstGeom prst="rect">
            <a:avLst/>
          </a:prstGeom>
        </p:spPr>
        <p:txBody>
          <a:bodyPr vert="horz" lIns="91440" tIns="45720" rIns="91440" bIns="45720" rtlCol="0" anchor="t">
            <a:normAutofit/>
          </a:bodyPr>
          <a:lstStyle/>
          <a:p>
            <a:pPr>
              <a:lnSpc>
                <a:spcPct val="90000"/>
              </a:lnSpc>
              <a:spcAft>
                <a:spcPts val="600"/>
              </a:spcAft>
            </a:pPr>
            <a:r>
              <a:rPr lang="en-US" sz="2000" dirty="0">
                <a:hlinkClick r:id="rId3"/>
              </a:rPr>
              <a:t>https://github.com/tylerwmarrs/data-engineering-project-doc-templates/tree/master</a:t>
            </a:r>
            <a:endParaRPr lang="en-US" sz="2000" dirty="0"/>
          </a:p>
          <a:p>
            <a:pPr>
              <a:lnSpc>
                <a:spcPct val="90000"/>
              </a:lnSpc>
              <a:spcAft>
                <a:spcPts val="600"/>
              </a:spcAft>
            </a:pPr>
            <a:endParaRPr lang="en-US" sz="2000" dirty="0"/>
          </a:p>
          <a:p>
            <a:pPr marL="0" indent="-228600">
              <a:lnSpc>
                <a:spcPct val="90000"/>
              </a:lnSpc>
              <a:spcAft>
                <a:spcPts val="600"/>
              </a:spcAft>
              <a:buFont typeface="Arial" panose="020B0604020202020204" pitchFamily="34" charset="0"/>
              <a:buChar char="•"/>
            </a:pPr>
            <a:endParaRPr lang="en-US" sz="2000" dirty="0"/>
          </a:p>
          <a:p>
            <a:pPr>
              <a:lnSpc>
                <a:spcPct val="90000"/>
              </a:lnSpc>
              <a:spcAft>
                <a:spcPts val="600"/>
              </a:spcAft>
            </a:pPr>
            <a:r>
              <a:rPr lang="en-US" sz="2000" dirty="0">
                <a:hlinkClick r:id="rId4"/>
              </a:rPr>
              <a:t>https://github.com/MichaelVerdegaal/crisp-dm-template/tree/main</a:t>
            </a:r>
            <a:endParaRPr lang="en-US" sz="2000" dirty="0"/>
          </a:p>
        </p:txBody>
      </p:sp>
    </p:spTree>
    <p:extLst>
      <p:ext uri="{BB962C8B-B14F-4D97-AF65-F5344CB8AC3E}">
        <p14:creationId xmlns:p14="http://schemas.microsoft.com/office/powerpoint/2010/main" val="139230321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D8560439-B8FB-A3F2-F5BD-B4E23519EB12}"/>
              </a:ext>
            </a:extLst>
          </p:cNvPr>
          <p:cNvSpPr>
            <a:spLocks noGrp="1"/>
          </p:cNvSpPr>
          <p:nvPr>
            <p:ph type="title"/>
          </p:nvPr>
        </p:nvSpPr>
        <p:spPr>
          <a:xfrm>
            <a:off x="98612" y="294538"/>
            <a:ext cx="12093383" cy="1033669"/>
          </a:xfrm>
        </p:spPr>
        <p:txBody>
          <a:bodyPr>
            <a:normAutofit/>
          </a:bodyPr>
          <a:lstStyle/>
          <a:p>
            <a:pPr algn="ctr"/>
            <a:r>
              <a:rPr lang="es-ES" sz="4000" dirty="0">
                <a:solidFill>
                  <a:srgbClr val="FFFFFF"/>
                </a:solidFill>
              </a:rPr>
              <a:t>Actividad 4</a:t>
            </a:r>
          </a:p>
        </p:txBody>
      </p:sp>
      <p:sp>
        <p:nvSpPr>
          <p:cNvPr id="5" name="Marcador de contenido 4">
            <a:extLst>
              <a:ext uri="{FF2B5EF4-FFF2-40B4-BE49-F238E27FC236}">
                <a16:creationId xmlns:a16="http://schemas.microsoft.com/office/drawing/2014/main" id="{CDB12613-F92B-F73C-98EE-DA38A8026678}"/>
              </a:ext>
            </a:extLst>
          </p:cNvPr>
          <p:cNvSpPr>
            <a:spLocks noGrp="1"/>
          </p:cNvSpPr>
          <p:nvPr>
            <p:ph idx="1"/>
          </p:nvPr>
        </p:nvSpPr>
        <p:spPr>
          <a:xfrm>
            <a:off x="459350" y="1622745"/>
            <a:ext cx="11406336" cy="5100784"/>
          </a:xfrm>
        </p:spPr>
        <p:txBody>
          <a:bodyPr numCol="1" anchor="ctr">
            <a:normAutofit/>
          </a:bodyPr>
          <a:lstStyle/>
          <a:p>
            <a:pPr marL="514350" indent="-514350" algn="just">
              <a:buAutoNum type="arabicPeriod"/>
            </a:pPr>
            <a:r>
              <a:rPr lang="es-ES" sz="3000" dirty="0"/>
              <a:t>Desarrolle una propuesta de proyecto bajo CRISP-DM para una empresa de telecomunicaciones que se llama “Malestar”. Actualmente la fuga (</a:t>
            </a:r>
            <a:r>
              <a:rPr lang="es-ES" sz="3000" dirty="0" err="1"/>
              <a:t>churn</a:t>
            </a:r>
            <a:r>
              <a:rPr lang="es-ES" sz="3000" dirty="0"/>
              <a:t>) de clientes es de 20 por mes. Se quiere bajar la fuga mensual a 10 clientes al mes. Desarrolla tu propuesta como si fuese una plantilla (</a:t>
            </a:r>
            <a:r>
              <a:rPr lang="es-ES" sz="3000" dirty="0" err="1"/>
              <a:t>template</a:t>
            </a:r>
            <a:r>
              <a:rPr lang="es-ES" sz="3000" dirty="0"/>
              <a:t>) para futuras propuestas siguiendo los pasos de la documentación de IBM o los pasos dados en clase en las páginas 78-85.</a:t>
            </a:r>
          </a:p>
          <a:p>
            <a:pPr marL="514350" indent="-514350" algn="just">
              <a:buAutoNum type="arabicPeriod"/>
            </a:pPr>
            <a:endParaRPr lang="es-ES" sz="3000" dirty="0"/>
          </a:p>
          <a:p>
            <a:pPr marL="514350" indent="-514350" algn="just">
              <a:buAutoNum type="arabicPeriod"/>
            </a:pPr>
            <a:r>
              <a:rPr lang="es-ES" sz="3000" dirty="0"/>
              <a:t>Para la arquitectura de Azure no hay que hacer la propuesta sino mas bien buscar el caso de uso dado en clase (págs. 96-125) y definir que hace cada servicio de Azure junto a su imagen/logo</a:t>
            </a:r>
          </a:p>
        </p:txBody>
      </p:sp>
    </p:spTree>
    <p:extLst>
      <p:ext uri="{BB962C8B-B14F-4D97-AF65-F5344CB8AC3E}">
        <p14:creationId xmlns:p14="http://schemas.microsoft.com/office/powerpoint/2010/main" val="16018941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Rectangle 3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Freeform: Shape 4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0" name="Rectangle 4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092F4CD-83F6-0C26-E3CA-CFAF2C11F288}"/>
              </a:ext>
            </a:extLst>
          </p:cNvPr>
          <p:cNvSpPr>
            <a:spLocks noGrp="1"/>
          </p:cNvSpPr>
          <p:nvPr>
            <p:ph type="title"/>
          </p:nvPr>
        </p:nvSpPr>
        <p:spPr>
          <a:xfrm>
            <a:off x="466722" y="586855"/>
            <a:ext cx="3201366" cy="3387497"/>
          </a:xfrm>
        </p:spPr>
        <p:txBody>
          <a:bodyPr anchor="b">
            <a:normAutofit/>
          </a:bodyPr>
          <a:lstStyle/>
          <a:p>
            <a:pPr algn="r"/>
            <a:endParaRPr lang="es-ES" sz="4000">
              <a:solidFill>
                <a:srgbClr val="FFFFFF"/>
              </a:solidFill>
            </a:endParaRPr>
          </a:p>
        </p:txBody>
      </p:sp>
      <p:sp>
        <p:nvSpPr>
          <p:cNvPr id="3" name="Marcador de contenido 2">
            <a:extLst>
              <a:ext uri="{FF2B5EF4-FFF2-40B4-BE49-F238E27FC236}">
                <a16:creationId xmlns:a16="http://schemas.microsoft.com/office/drawing/2014/main" id="{49D131E2-493A-875C-C6E7-3C66B01D5D15}"/>
              </a:ext>
            </a:extLst>
          </p:cNvPr>
          <p:cNvSpPr>
            <a:spLocks noGrp="1"/>
          </p:cNvSpPr>
          <p:nvPr>
            <p:ph idx="1"/>
          </p:nvPr>
        </p:nvSpPr>
        <p:spPr>
          <a:xfrm>
            <a:off x="4810259" y="649480"/>
            <a:ext cx="6555347" cy="5546047"/>
          </a:xfrm>
        </p:spPr>
        <p:txBody>
          <a:bodyPr anchor="ctr">
            <a:normAutofit/>
          </a:bodyPr>
          <a:lstStyle/>
          <a:p>
            <a:endParaRPr lang="es-ES" sz="2000"/>
          </a:p>
        </p:txBody>
      </p:sp>
    </p:spTree>
    <p:extLst>
      <p:ext uri="{BB962C8B-B14F-4D97-AF65-F5344CB8AC3E}">
        <p14:creationId xmlns:p14="http://schemas.microsoft.com/office/powerpoint/2010/main" val="107188646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2092F4CD-83F6-0C26-E3CA-CFAF2C11F288}"/>
              </a:ext>
            </a:extLst>
          </p:cNvPr>
          <p:cNvSpPr>
            <a:spLocks noGrp="1"/>
          </p:cNvSpPr>
          <p:nvPr>
            <p:ph type="title"/>
          </p:nvPr>
        </p:nvSpPr>
        <p:spPr>
          <a:xfrm>
            <a:off x="826396" y="586855"/>
            <a:ext cx="4230100" cy="3387497"/>
          </a:xfrm>
        </p:spPr>
        <p:txBody>
          <a:bodyPr anchor="b">
            <a:normAutofit/>
          </a:bodyPr>
          <a:lstStyle/>
          <a:p>
            <a:pPr algn="r"/>
            <a:endParaRPr lang="es-ES" sz="4000">
              <a:solidFill>
                <a:srgbClr val="FFFFFF"/>
              </a:solidFill>
            </a:endParaRPr>
          </a:p>
        </p:txBody>
      </p:sp>
      <p:sp>
        <p:nvSpPr>
          <p:cNvPr id="3" name="Marcador de contenido 2">
            <a:extLst>
              <a:ext uri="{FF2B5EF4-FFF2-40B4-BE49-F238E27FC236}">
                <a16:creationId xmlns:a16="http://schemas.microsoft.com/office/drawing/2014/main" id="{49D131E2-493A-875C-C6E7-3C66B01D5D15}"/>
              </a:ext>
            </a:extLst>
          </p:cNvPr>
          <p:cNvSpPr>
            <a:spLocks noGrp="1"/>
          </p:cNvSpPr>
          <p:nvPr>
            <p:ph idx="1"/>
          </p:nvPr>
        </p:nvSpPr>
        <p:spPr>
          <a:xfrm>
            <a:off x="6503158" y="649480"/>
            <a:ext cx="4862447" cy="5546047"/>
          </a:xfrm>
        </p:spPr>
        <p:txBody>
          <a:bodyPr anchor="ctr">
            <a:normAutofit/>
          </a:bodyPr>
          <a:lstStyle/>
          <a:p>
            <a:endParaRPr lang="es-ES" sz="2000"/>
          </a:p>
        </p:txBody>
      </p:sp>
    </p:spTree>
    <p:extLst>
      <p:ext uri="{BB962C8B-B14F-4D97-AF65-F5344CB8AC3E}">
        <p14:creationId xmlns:p14="http://schemas.microsoft.com/office/powerpoint/2010/main" val="2859065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99DC5CB-AB1D-CA94-C264-A2DC1EC46584}"/>
              </a:ext>
            </a:extLst>
          </p:cNvPr>
          <p:cNvPicPr>
            <a:picLocks noChangeAspect="1"/>
          </p:cNvPicPr>
          <p:nvPr/>
        </p:nvPicPr>
        <p:blipFill>
          <a:blip r:embed="rId2"/>
          <a:stretch>
            <a:fillRect/>
          </a:stretch>
        </p:blipFill>
        <p:spPr>
          <a:xfrm>
            <a:off x="2326260" y="949680"/>
            <a:ext cx="7609592" cy="4897772"/>
          </a:xfrm>
          <a:prstGeom prst="rect">
            <a:avLst/>
          </a:prstGeom>
        </p:spPr>
      </p:pic>
    </p:spTree>
    <p:extLst>
      <p:ext uri="{BB962C8B-B14F-4D97-AF65-F5344CB8AC3E}">
        <p14:creationId xmlns:p14="http://schemas.microsoft.com/office/powerpoint/2010/main" val="2747348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F8695109-8EB4-E995-4A78-CBB113008D04}"/>
              </a:ext>
            </a:extLst>
          </p:cNvPr>
          <p:cNvPicPr>
            <a:picLocks noChangeAspect="1"/>
          </p:cNvPicPr>
          <p:nvPr/>
        </p:nvPicPr>
        <p:blipFill>
          <a:blip r:embed="rId2"/>
          <a:stretch>
            <a:fillRect/>
          </a:stretch>
        </p:blipFill>
        <p:spPr>
          <a:xfrm>
            <a:off x="1204148" y="457200"/>
            <a:ext cx="9783704" cy="5943600"/>
          </a:xfrm>
          <a:prstGeom prst="rect">
            <a:avLst/>
          </a:prstGeom>
        </p:spPr>
      </p:pic>
    </p:spTree>
    <p:extLst>
      <p:ext uri="{BB962C8B-B14F-4D97-AF65-F5344CB8AC3E}">
        <p14:creationId xmlns:p14="http://schemas.microsoft.com/office/powerpoint/2010/main" val="1619260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a:extLst>
              <a:ext uri="{FF2B5EF4-FFF2-40B4-BE49-F238E27FC236}">
                <a16:creationId xmlns:a16="http://schemas.microsoft.com/office/drawing/2014/main" id="{998B5A07-E2D7-77D3-0FAE-E34E98141684}"/>
              </a:ext>
            </a:extLst>
          </p:cNvPr>
          <p:cNvPicPr>
            <a:picLocks noGrp="1" noChangeAspect="1"/>
          </p:cNvPicPr>
          <p:nvPr>
            <p:ph idx="1"/>
          </p:nvPr>
        </p:nvPicPr>
        <p:blipFill>
          <a:blip r:embed="rId2"/>
          <a:stretch>
            <a:fillRect/>
          </a:stretch>
        </p:blipFill>
        <p:spPr>
          <a:xfrm>
            <a:off x="1470631" y="457200"/>
            <a:ext cx="9250738" cy="5943600"/>
          </a:xfrm>
          <a:prstGeom prst="rect">
            <a:avLst/>
          </a:prstGeom>
        </p:spPr>
      </p:pic>
    </p:spTree>
    <p:extLst>
      <p:ext uri="{BB962C8B-B14F-4D97-AF65-F5344CB8AC3E}">
        <p14:creationId xmlns:p14="http://schemas.microsoft.com/office/powerpoint/2010/main" val="7826487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02DA194D-2739-34A1-CD4B-498C66EF3727}"/>
              </a:ext>
            </a:extLst>
          </p:cNvPr>
          <p:cNvPicPr>
            <a:picLocks noChangeAspect="1"/>
          </p:cNvPicPr>
          <p:nvPr/>
        </p:nvPicPr>
        <p:blipFill>
          <a:blip r:embed="rId2"/>
          <a:stretch>
            <a:fillRect/>
          </a:stretch>
        </p:blipFill>
        <p:spPr>
          <a:xfrm>
            <a:off x="1263805" y="457200"/>
            <a:ext cx="9664390" cy="5943600"/>
          </a:xfrm>
          <a:prstGeom prst="rect">
            <a:avLst/>
          </a:prstGeom>
        </p:spPr>
      </p:pic>
    </p:spTree>
    <p:extLst>
      <p:ext uri="{BB962C8B-B14F-4D97-AF65-F5344CB8AC3E}">
        <p14:creationId xmlns:p14="http://schemas.microsoft.com/office/powerpoint/2010/main" val="38172375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a:extLst>
              <a:ext uri="{FF2B5EF4-FFF2-40B4-BE49-F238E27FC236}">
                <a16:creationId xmlns:a16="http://schemas.microsoft.com/office/drawing/2014/main" id="{DB0CC6B5-5D58-452F-B10A-28624383880B}"/>
              </a:ext>
            </a:extLst>
          </p:cNvPr>
          <p:cNvPicPr>
            <a:picLocks noGrp="1" noChangeAspect="1"/>
          </p:cNvPicPr>
          <p:nvPr>
            <p:ph idx="1"/>
          </p:nvPr>
        </p:nvPicPr>
        <p:blipFill>
          <a:blip r:embed="rId2"/>
          <a:stretch>
            <a:fillRect/>
          </a:stretch>
        </p:blipFill>
        <p:spPr>
          <a:xfrm>
            <a:off x="1015999" y="457200"/>
            <a:ext cx="10160001" cy="5943600"/>
          </a:xfrm>
          <a:prstGeom prst="rect">
            <a:avLst/>
          </a:prstGeom>
        </p:spPr>
      </p:pic>
    </p:spTree>
    <p:extLst>
      <p:ext uri="{BB962C8B-B14F-4D97-AF65-F5344CB8AC3E}">
        <p14:creationId xmlns:p14="http://schemas.microsoft.com/office/powerpoint/2010/main" val="8774731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Interfaz de usuario gráfica, Texto, Aplicación, Chat o mensaje de texto&#10;&#10;Descripción generada automáticamente">
            <a:extLst>
              <a:ext uri="{FF2B5EF4-FFF2-40B4-BE49-F238E27FC236}">
                <a16:creationId xmlns:a16="http://schemas.microsoft.com/office/drawing/2014/main" id="{F192E373-BB56-7206-ED03-8F0401F3DFD6}"/>
              </a:ext>
            </a:extLst>
          </p:cNvPr>
          <p:cNvPicPr>
            <a:picLocks noGrp="1" noChangeAspect="1"/>
          </p:cNvPicPr>
          <p:nvPr>
            <p:ph idx="1"/>
          </p:nvPr>
        </p:nvPicPr>
        <p:blipFill>
          <a:blip r:embed="rId2"/>
          <a:stretch>
            <a:fillRect/>
          </a:stretch>
        </p:blipFill>
        <p:spPr>
          <a:xfrm>
            <a:off x="1378857" y="457200"/>
            <a:ext cx="9434286" cy="5943600"/>
          </a:xfrm>
          <a:prstGeom prst="rect">
            <a:avLst/>
          </a:prstGeom>
        </p:spPr>
      </p:pic>
    </p:spTree>
    <p:extLst>
      <p:ext uri="{BB962C8B-B14F-4D97-AF65-F5344CB8AC3E}">
        <p14:creationId xmlns:p14="http://schemas.microsoft.com/office/powerpoint/2010/main" val="3167174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6" descr="Diagrama&#10;&#10;Descripción generada automáticamente con confianza baja">
            <a:extLst>
              <a:ext uri="{FF2B5EF4-FFF2-40B4-BE49-F238E27FC236}">
                <a16:creationId xmlns:a16="http://schemas.microsoft.com/office/drawing/2014/main" id="{64D6E0B3-BB29-4559-B924-49B4CAE06152}"/>
              </a:ext>
            </a:extLst>
          </p:cNvPr>
          <p:cNvPicPr>
            <a:picLocks noChangeAspect="1"/>
          </p:cNvPicPr>
          <p:nvPr/>
        </p:nvPicPr>
        <p:blipFill>
          <a:blip r:embed="rId2"/>
          <a:stretch>
            <a:fillRect/>
          </a:stretch>
        </p:blipFill>
        <p:spPr>
          <a:xfrm>
            <a:off x="1183934" y="457200"/>
            <a:ext cx="9824131" cy="5943600"/>
          </a:xfrm>
          <a:prstGeom prst="rect">
            <a:avLst/>
          </a:prstGeom>
        </p:spPr>
      </p:pic>
    </p:spTree>
    <p:extLst>
      <p:ext uri="{BB962C8B-B14F-4D97-AF65-F5344CB8AC3E}">
        <p14:creationId xmlns:p14="http://schemas.microsoft.com/office/powerpoint/2010/main" val="3596189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7" name="Group 10">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5" name="Freeform: Shape 14">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 name="Group 11">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3" name="Freeform: Shape 12">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3" name="Marcador de contenido 2">
            <a:extLst>
              <a:ext uri="{FF2B5EF4-FFF2-40B4-BE49-F238E27FC236}">
                <a16:creationId xmlns:a16="http://schemas.microsoft.com/office/drawing/2014/main" id="{7BA48948-65F3-FFE8-3943-89E6E47FCCAF}"/>
              </a:ext>
            </a:extLst>
          </p:cNvPr>
          <p:cNvSpPr>
            <a:spLocks noGrp="1"/>
          </p:cNvSpPr>
          <p:nvPr>
            <p:ph idx="1"/>
          </p:nvPr>
        </p:nvSpPr>
        <p:spPr>
          <a:xfrm>
            <a:off x="610538" y="99111"/>
            <a:ext cx="7025753" cy="597637"/>
          </a:xfrm>
        </p:spPr>
        <p:txBody>
          <a:bodyPr vert="horz" lIns="91440" tIns="45720" rIns="91440" bIns="45720" rtlCol="0">
            <a:normAutofit/>
          </a:bodyPr>
          <a:lstStyle/>
          <a:p>
            <a:pPr marL="0" indent="0">
              <a:buNone/>
            </a:pPr>
            <a:r>
              <a:rPr lang="en-US" sz="2400" dirty="0">
                <a:solidFill>
                  <a:schemeClr val="bg1"/>
                </a:solidFill>
              </a:rPr>
              <a:t>Cambio </a:t>
            </a:r>
            <a:r>
              <a:rPr lang="en-US" sz="2400" dirty="0" err="1">
                <a:solidFill>
                  <a:schemeClr val="bg1"/>
                </a:solidFill>
              </a:rPr>
              <a:t>Tecnológico</a:t>
            </a:r>
            <a:r>
              <a:rPr lang="en-US" sz="2400" dirty="0">
                <a:solidFill>
                  <a:schemeClr val="bg1"/>
                </a:solidFill>
              </a:rPr>
              <a:t> &gt; </a:t>
            </a:r>
            <a:r>
              <a:rPr lang="en-US" sz="2400" dirty="0" err="1">
                <a:solidFill>
                  <a:schemeClr val="bg1"/>
                </a:solidFill>
              </a:rPr>
              <a:t>Adaptabilidad</a:t>
            </a:r>
            <a:r>
              <a:rPr lang="en-US" sz="2400" dirty="0">
                <a:solidFill>
                  <a:schemeClr val="bg1"/>
                </a:solidFill>
              </a:rPr>
              <a:t> Humana</a:t>
            </a:r>
            <a:endParaRPr lang="en-US" sz="2400" kern="1200" dirty="0">
              <a:solidFill>
                <a:schemeClr val="bg1"/>
              </a:solidFill>
              <a:latin typeface="+mn-lt"/>
              <a:ea typeface="+mn-ea"/>
              <a:cs typeface="+mn-cs"/>
            </a:endParaRPr>
          </a:p>
        </p:txBody>
      </p:sp>
      <p:pic>
        <p:nvPicPr>
          <p:cNvPr id="6" name="Imagen 5" descr="Gráfico de líneas&#10;&#10;Descripción generada automáticamente">
            <a:extLst>
              <a:ext uri="{FF2B5EF4-FFF2-40B4-BE49-F238E27FC236}">
                <a16:creationId xmlns:a16="http://schemas.microsoft.com/office/drawing/2014/main" id="{91861393-6724-DB9D-346B-273EF6501C61}"/>
              </a:ext>
            </a:extLst>
          </p:cNvPr>
          <p:cNvPicPr>
            <a:picLocks noChangeAspect="1"/>
          </p:cNvPicPr>
          <p:nvPr/>
        </p:nvPicPr>
        <p:blipFill rotWithShape="1">
          <a:blip r:embed="rId3">
            <a:extLst>
              <a:ext uri="{28A0092B-C50C-407E-A947-70E740481C1C}">
                <a14:useLocalDpi xmlns:a14="http://schemas.microsoft.com/office/drawing/2010/main" val="0"/>
              </a:ext>
            </a:extLst>
          </a:blip>
          <a:srcRect l="50427" t="21805" r="549" b="13178"/>
          <a:stretch/>
        </p:blipFill>
        <p:spPr>
          <a:xfrm>
            <a:off x="385483" y="696748"/>
            <a:ext cx="4343134" cy="4297705"/>
          </a:xfrm>
          <a:prstGeom prst="rect">
            <a:avLst/>
          </a:prstGeom>
        </p:spPr>
      </p:pic>
      <p:sp>
        <p:nvSpPr>
          <p:cNvPr id="9" name="CuadroTexto 8">
            <a:extLst>
              <a:ext uri="{FF2B5EF4-FFF2-40B4-BE49-F238E27FC236}">
                <a16:creationId xmlns:a16="http://schemas.microsoft.com/office/drawing/2014/main" id="{97368E3E-565D-F70D-28C1-CE8A6069ABC4}"/>
              </a:ext>
            </a:extLst>
          </p:cNvPr>
          <p:cNvSpPr txBox="1"/>
          <p:nvPr/>
        </p:nvSpPr>
        <p:spPr>
          <a:xfrm>
            <a:off x="5359652" y="823871"/>
            <a:ext cx="6285501" cy="2554545"/>
          </a:xfrm>
          <a:prstGeom prst="rect">
            <a:avLst/>
          </a:prstGeom>
          <a:noFill/>
        </p:spPr>
        <p:txBody>
          <a:bodyPr wrap="square">
            <a:spAutoFit/>
          </a:bodyPr>
          <a:lstStyle/>
          <a:p>
            <a:pPr algn="just"/>
            <a:r>
              <a:rPr lang="es-ES" sz="2000" dirty="0">
                <a:solidFill>
                  <a:schemeClr val="bg1"/>
                </a:solidFill>
              </a:rPr>
              <a:t>La capacidad de los seres humanos para adaptarse al cambio tecnológico está aumentando, pero no sigue el ritmo de la innovación científica y tecnológica.</a:t>
            </a:r>
          </a:p>
          <a:p>
            <a:endParaRPr lang="es-ES" sz="2000" dirty="0">
              <a:solidFill>
                <a:schemeClr val="bg1"/>
              </a:solidFill>
            </a:endParaRPr>
          </a:p>
          <a:p>
            <a:pPr algn="just"/>
            <a:r>
              <a:rPr lang="es-ES" sz="2000" dirty="0">
                <a:solidFill>
                  <a:schemeClr val="bg1"/>
                </a:solidFill>
              </a:rPr>
              <a:t>Para superar la fricción resultante, los humanos pueden adaptarse mediante el desarrollo de habilidades que permitan un aprendizaje más rápido y una iteración y experimentación más rápidas.</a:t>
            </a:r>
          </a:p>
        </p:txBody>
      </p:sp>
      <p:sp>
        <p:nvSpPr>
          <p:cNvPr id="11" name="CuadroTexto 10">
            <a:extLst>
              <a:ext uri="{FF2B5EF4-FFF2-40B4-BE49-F238E27FC236}">
                <a16:creationId xmlns:a16="http://schemas.microsoft.com/office/drawing/2014/main" id="{734EB903-99E6-D1F6-2E83-88BD3A2C2A22}"/>
              </a:ext>
            </a:extLst>
          </p:cNvPr>
          <p:cNvSpPr txBox="1"/>
          <p:nvPr/>
        </p:nvSpPr>
        <p:spPr>
          <a:xfrm>
            <a:off x="5866678" y="3681702"/>
            <a:ext cx="4751494" cy="523220"/>
          </a:xfrm>
          <a:prstGeom prst="rect">
            <a:avLst/>
          </a:prstGeom>
          <a:noFill/>
        </p:spPr>
        <p:txBody>
          <a:bodyPr wrap="none" rtlCol="0">
            <a:spAutoFit/>
          </a:bodyPr>
          <a:lstStyle/>
          <a:p>
            <a:pPr algn="ctr"/>
            <a:r>
              <a:rPr lang="es-ES" sz="1400" dirty="0">
                <a:solidFill>
                  <a:schemeClr val="bg1"/>
                </a:solidFill>
              </a:rPr>
              <a:t>Astro </a:t>
            </a:r>
            <a:r>
              <a:rPr lang="es-ES" sz="1400" dirty="0" err="1">
                <a:solidFill>
                  <a:schemeClr val="bg1"/>
                </a:solidFill>
              </a:rPr>
              <a:t>Teller</a:t>
            </a:r>
            <a:r>
              <a:rPr lang="es-ES" sz="1400" dirty="0">
                <a:solidFill>
                  <a:schemeClr val="bg1"/>
                </a:solidFill>
              </a:rPr>
              <a:t> – X, </a:t>
            </a:r>
            <a:r>
              <a:rPr lang="es-ES" sz="1400" dirty="0" err="1">
                <a:solidFill>
                  <a:schemeClr val="bg1"/>
                </a:solidFill>
              </a:rPr>
              <a:t>The</a:t>
            </a:r>
            <a:r>
              <a:rPr lang="es-ES" sz="1400" dirty="0">
                <a:solidFill>
                  <a:schemeClr val="bg1"/>
                </a:solidFill>
              </a:rPr>
              <a:t> </a:t>
            </a:r>
            <a:r>
              <a:rPr lang="es-ES" sz="1400" dirty="0" err="1">
                <a:solidFill>
                  <a:schemeClr val="bg1"/>
                </a:solidFill>
              </a:rPr>
              <a:t>Moonshot</a:t>
            </a:r>
            <a:r>
              <a:rPr lang="es-ES" sz="1400" dirty="0">
                <a:solidFill>
                  <a:schemeClr val="bg1"/>
                </a:solidFill>
              </a:rPr>
              <a:t> Factory</a:t>
            </a:r>
          </a:p>
          <a:p>
            <a:r>
              <a:rPr lang="es-ES" sz="1400" dirty="0">
                <a:solidFill>
                  <a:schemeClr val="bg1"/>
                </a:solidFill>
              </a:rPr>
              <a:t> Adaptado de Thomas Friedman: Gracias por llegar tarde, 2016</a:t>
            </a:r>
          </a:p>
        </p:txBody>
      </p:sp>
    </p:spTree>
    <p:extLst>
      <p:ext uri="{BB962C8B-B14F-4D97-AF65-F5344CB8AC3E}">
        <p14:creationId xmlns:p14="http://schemas.microsoft.com/office/powerpoint/2010/main" val="3815537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descr="Interfaz de usuario gráfica, Aplicación, Word&#10;&#10;Descripción generada automáticamente">
            <a:extLst>
              <a:ext uri="{FF2B5EF4-FFF2-40B4-BE49-F238E27FC236}">
                <a16:creationId xmlns:a16="http://schemas.microsoft.com/office/drawing/2014/main" id="{48EC59C0-CF9C-EAB1-2AA4-457546457C1B}"/>
              </a:ext>
            </a:extLst>
          </p:cNvPr>
          <p:cNvPicPr>
            <a:picLocks noChangeAspect="1"/>
          </p:cNvPicPr>
          <p:nvPr/>
        </p:nvPicPr>
        <p:blipFill>
          <a:blip r:embed="rId2"/>
          <a:stretch>
            <a:fillRect/>
          </a:stretch>
        </p:blipFill>
        <p:spPr>
          <a:xfrm>
            <a:off x="1378857" y="457200"/>
            <a:ext cx="9434286" cy="5943600"/>
          </a:xfrm>
          <a:prstGeom prst="rect">
            <a:avLst/>
          </a:prstGeom>
        </p:spPr>
      </p:pic>
    </p:spTree>
    <p:extLst>
      <p:ext uri="{BB962C8B-B14F-4D97-AF65-F5344CB8AC3E}">
        <p14:creationId xmlns:p14="http://schemas.microsoft.com/office/powerpoint/2010/main" val="3197314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7BD1A928-3302-0925-0F98-244113F3937B}"/>
              </a:ext>
            </a:extLst>
          </p:cNvPr>
          <p:cNvPicPr>
            <a:picLocks noChangeAspect="1"/>
          </p:cNvPicPr>
          <p:nvPr/>
        </p:nvPicPr>
        <p:blipFill>
          <a:blip r:embed="rId2"/>
          <a:stretch>
            <a:fillRect/>
          </a:stretch>
        </p:blipFill>
        <p:spPr>
          <a:xfrm>
            <a:off x="1360064" y="457200"/>
            <a:ext cx="9471871" cy="5943600"/>
          </a:xfrm>
          <a:prstGeom prst="rect">
            <a:avLst/>
          </a:prstGeom>
        </p:spPr>
      </p:pic>
    </p:spTree>
    <p:extLst>
      <p:ext uri="{BB962C8B-B14F-4D97-AF65-F5344CB8AC3E}">
        <p14:creationId xmlns:p14="http://schemas.microsoft.com/office/powerpoint/2010/main" val="3354050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9440A45-3948-B563-B28A-264995D215D3}"/>
              </a:ext>
            </a:extLst>
          </p:cNvPr>
          <p:cNvSpPr>
            <a:spLocks noGrp="1"/>
          </p:cNvSpPr>
          <p:nvPr>
            <p:ph type="title"/>
          </p:nvPr>
        </p:nvSpPr>
        <p:spPr>
          <a:xfrm>
            <a:off x="640080" y="325369"/>
            <a:ext cx="4368602" cy="1956841"/>
          </a:xfrm>
        </p:spPr>
        <p:txBody>
          <a:bodyPr anchor="b">
            <a:normAutofit/>
          </a:bodyPr>
          <a:lstStyle/>
          <a:p>
            <a:r>
              <a:rPr lang="es-ES" sz="5400" dirty="0"/>
              <a:t>Actividad:</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29A5442D-AD31-9445-DED1-A3B811B51D57}"/>
              </a:ext>
            </a:extLst>
          </p:cNvPr>
          <p:cNvSpPr>
            <a:spLocks noGrp="1"/>
          </p:cNvSpPr>
          <p:nvPr>
            <p:ph idx="1"/>
          </p:nvPr>
        </p:nvSpPr>
        <p:spPr>
          <a:xfrm>
            <a:off x="640080" y="2872899"/>
            <a:ext cx="4243589" cy="3320668"/>
          </a:xfrm>
        </p:spPr>
        <p:txBody>
          <a:bodyPr>
            <a:normAutofit/>
          </a:bodyPr>
          <a:lstStyle/>
          <a:p>
            <a:r>
              <a:rPr lang="es-ES" sz="2200" dirty="0"/>
              <a:t>¿Cuáles son los tipos de KPI?</a:t>
            </a:r>
          </a:p>
          <a:p>
            <a:r>
              <a:rPr lang="es-ES" sz="2200" dirty="0" err="1"/>
              <a:t>KPI’s</a:t>
            </a:r>
            <a:r>
              <a:rPr lang="es-ES" sz="2200" dirty="0"/>
              <a:t> más utilizados</a:t>
            </a:r>
          </a:p>
          <a:p>
            <a:r>
              <a:rPr lang="es-ES" sz="2200" dirty="0" err="1"/>
              <a:t>KPI’s</a:t>
            </a:r>
            <a:r>
              <a:rPr lang="es-ES" sz="2200" dirty="0"/>
              <a:t> y Ciencia de Datos</a:t>
            </a:r>
          </a:p>
          <a:p>
            <a:pPr marL="0" indent="0">
              <a:buNone/>
            </a:pPr>
            <a:endParaRPr lang="es-ES" sz="2200" dirty="0"/>
          </a:p>
        </p:txBody>
      </p:sp>
      <p:pic>
        <p:nvPicPr>
          <p:cNvPr id="5" name="Picture 4" descr="Gráfico en un documento con un bolígrafo">
            <a:extLst>
              <a:ext uri="{FF2B5EF4-FFF2-40B4-BE49-F238E27FC236}">
                <a16:creationId xmlns:a16="http://schemas.microsoft.com/office/drawing/2014/main" id="{F4F336C8-9051-6D94-DC7F-260076F666A5}"/>
              </a:ext>
            </a:extLst>
          </p:cNvPr>
          <p:cNvPicPr>
            <a:picLocks noChangeAspect="1"/>
          </p:cNvPicPr>
          <p:nvPr/>
        </p:nvPicPr>
        <p:blipFill rotWithShape="1">
          <a:blip r:embed="rId2"/>
          <a:srcRect l="23385" r="9662"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1271979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9440A45-3948-B563-B28A-264995D215D3}"/>
              </a:ext>
            </a:extLst>
          </p:cNvPr>
          <p:cNvSpPr>
            <a:spLocks noGrp="1"/>
          </p:cNvSpPr>
          <p:nvPr>
            <p:ph type="title"/>
          </p:nvPr>
        </p:nvSpPr>
        <p:spPr>
          <a:xfrm>
            <a:off x="640080" y="325369"/>
            <a:ext cx="4368602" cy="1956841"/>
          </a:xfrm>
        </p:spPr>
        <p:txBody>
          <a:bodyPr anchor="b">
            <a:normAutofit/>
          </a:bodyPr>
          <a:lstStyle/>
          <a:p>
            <a:r>
              <a:rPr lang="es-ES" sz="5400" dirty="0"/>
              <a:t>Actividad 1:</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29A5442D-AD31-9445-DED1-A3B811B51D57}"/>
              </a:ext>
            </a:extLst>
          </p:cNvPr>
          <p:cNvSpPr>
            <a:spLocks noGrp="1"/>
          </p:cNvSpPr>
          <p:nvPr>
            <p:ph idx="1"/>
          </p:nvPr>
        </p:nvSpPr>
        <p:spPr>
          <a:xfrm>
            <a:off x="640080" y="2872899"/>
            <a:ext cx="4243589" cy="3320668"/>
          </a:xfrm>
        </p:spPr>
        <p:txBody>
          <a:bodyPr>
            <a:normAutofit/>
          </a:bodyPr>
          <a:lstStyle/>
          <a:p>
            <a:pPr marL="0" indent="0">
              <a:buNone/>
            </a:pPr>
            <a:r>
              <a:rPr lang="es-ES" sz="2200" dirty="0"/>
              <a:t>Preparar unas diapositivas en </a:t>
            </a:r>
            <a:r>
              <a:rPr lang="es-ES" sz="2200" dirty="0" err="1"/>
              <a:t>power</a:t>
            </a:r>
            <a:r>
              <a:rPr lang="es-ES" sz="2200" dirty="0"/>
              <a:t> </a:t>
            </a:r>
            <a:r>
              <a:rPr lang="es-ES" sz="2200" dirty="0" err="1"/>
              <a:t>point</a:t>
            </a:r>
            <a:r>
              <a:rPr lang="es-ES" sz="2200" dirty="0"/>
              <a:t> donde se resuma el contenido de los artículos sobre </a:t>
            </a:r>
            <a:r>
              <a:rPr lang="es-ES" sz="2200" dirty="0" err="1"/>
              <a:t>KPIs</a:t>
            </a:r>
            <a:r>
              <a:rPr lang="es-ES" sz="2200" dirty="0"/>
              <a:t> que tienes adjunto en tu Bloc de Notas. Aunque no vamos a exponer por ahora, asume que vas a realizar esta presentación a un público general.</a:t>
            </a:r>
          </a:p>
        </p:txBody>
      </p:sp>
      <p:pic>
        <p:nvPicPr>
          <p:cNvPr id="5" name="Picture 4" descr="Gráfico en un documento con un bolígrafo">
            <a:extLst>
              <a:ext uri="{FF2B5EF4-FFF2-40B4-BE49-F238E27FC236}">
                <a16:creationId xmlns:a16="http://schemas.microsoft.com/office/drawing/2014/main" id="{F4F336C8-9051-6D94-DC7F-260076F666A5}"/>
              </a:ext>
            </a:extLst>
          </p:cNvPr>
          <p:cNvPicPr>
            <a:picLocks noChangeAspect="1"/>
          </p:cNvPicPr>
          <p:nvPr/>
        </p:nvPicPr>
        <p:blipFill rotWithShape="1">
          <a:blip r:embed="rId2"/>
          <a:srcRect l="23385" r="9662"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833125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9536E419-26DD-2FED-362D-032FE68570E6}"/>
              </a:ext>
            </a:extLst>
          </p:cNvPr>
          <p:cNvPicPr>
            <a:picLocks noChangeAspect="1"/>
          </p:cNvPicPr>
          <p:nvPr/>
        </p:nvPicPr>
        <p:blipFill>
          <a:blip r:embed="rId2"/>
          <a:stretch>
            <a:fillRect/>
          </a:stretch>
        </p:blipFill>
        <p:spPr>
          <a:xfrm>
            <a:off x="1414021" y="538996"/>
            <a:ext cx="8324905" cy="6051437"/>
          </a:xfrm>
          <a:prstGeom prst="rect">
            <a:avLst/>
          </a:prstGeom>
        </p:spPr>
      </p:pic>
    </p:spTree>
    <p:extLst>
      <p:ext uri="{BB962C8B-B14F-4D97-AF65-F5344CB8AC3E}">
        <p14:creationId xmlns:p14="http://schemas.microsoft.com/office/powerpoint/2010/main" val="38787045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F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a:extLst>
              <a:ext uri="{FF2B5EF4-FFF2-40B4-BE49-F238E27FC236}">
                <a16:creationId xmlns:a16="http://schemas.microsoft.com/office/drawing/2014/main" id="{83CC49FD-7097-3C9C-A907-25E52C900BC9}"/>
              </a:ext>
            </a:extLst>
          </p:cNvPr>
          <p:cNvPicPr>
            <a:picLocks noGrp="1" noChangeAspect="1"/>
          </p:cNvPicPr>
          <p:nvPr>
            <p:ph idx="1"/>
          </p:nvPr>
        </p:nvPicPr>
        <p:blipFill>
          <a:blip r:embed="rId2"/>
          <a:stretch>
            <a:fillRect/>
          </a:stretch>
        </p:blipFill>
        <p:spPr>
          <a:xfrm>
            <a:off x="1969284" y="643467"/>
            <a:ext cx="8253431" cy="5571066"/>
          </a:xfrm>
          <a:prstGeom prst="rect">
            <a:avLst/>
          </a:prstGeom>
        </p:spPr>
      </p:pic>
    </p:spTree>
    <p:extLst>
      <p:ext uri="{BB962C8B-B14F-4D97-AF65-F5344CB8AC3E}">
        <p14:creationId xmlns:p14="http://schemas.microsoft.com/office/powerpoint/2010/main" val="1659556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4C3A060-D068-B871-BE35-ADBEF1289225}"/>
              </a:ext>
            </a:extLst>
          </p:cNvPr>
          <p:cNvSpPr>
            <a:spLocks noGrp="1"/>
          </p:cNvSpPr>
          <p:nvPr>
            <p:ph type="title"/>
          </p:nvPr>
        </p:nvSpPr>
        <p:spPr>
          <a:xfrm>
            <a:off x="643278" y="756666"/>
            <a:ext cx="4545106" cy="1481328"/>
          </a:xfrm>
        </p:spPr>
        <p:txBody>
          <a:bodyPr anchor="b">
            <a:normAutofit/>
          </a:bodyPr>
          <a:lstStyle/>
          <a:p>
            <a:r>
              <a:rPr lang="es-ES" sz="4200" dirty="0"/>
              <a:t>¿Qué es un Científico de Datos?</a:t>
            </a:r>
          </a:p>
        </p:txBody>
      </p:sp>
      <p:sp>
        <p:nvSpPr>
          <p:cNvPr id="34"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1844323D-BFE6-9083-C222-C57AC9F04F52}"/>
              </a:ext>
            </a:extLst>
          </p:cNvPr>
          <p:cNvSpPr>
            <a:spLocks noGrp="1"/>
          </p:cNvSpPr>
          <p:nvPr>
            <p:ph idx="1"/>
          </p:nvPr>
        </p:nvSpPr>
        <p:spPr>
          <a:xfrm>
            <a:off x="630936" y="2660904"/>
            <a:ext cx="4747170" cy="1481328"/>
          </a:xfrm>
        </p:spPr>
        <p:txBody>
          <a:bodyPr anchor="t">
            <a:normAutofit/>
          </a:bodyPr>
          <a:lstStyle/>
          <a:p>
            <a:pPr marL="0" indent="0" algn="just">
              <a:buNone/>
            </a:pPr>
            <a:r>
              <a:rPr lang="es-ES" sz="2000" b="0" i="0" dirty="0">
                <a:effectLst/>
              </a:rPr>
              <a:t>Es el </a:t>
            </a:r>
            <a:r>
              <a:rPr lang="es-ES" sz="1800" b="0" i="0" dirty="0">
                <a:effectLst/>
              </a:rPr>
              <a:t>profesional</a:t>
            </a:r>
            <a:r>
              <a:rPr lang="es-ES" sz="2000" b="0" i="0" dirty="0">
                <a:effectLst/>
              </a:rPr>
              <a:t> que, ante enormes bases de datos, aplica sobre ellas sus conocimientos en programación, matemáticas y estadística para recopilar, extraer y procesar información relevante que contienen. </a:t>
            </a:r>
            <a:endParaRPr lang="es-ES" sz="2000" dirty="0"/>
          </a:p>
        </p:txBody>
      </p:sp>
      <p:pic>
        <p:nvPicPr>
          <p:cNvPr id="8" name="Imagen 7" descr="Diagrama, Diagrama de Venn&#10;&#10;Descripción generada automáticamente">
            <a:extLst>
              <a:ext uri="{FF2B5EF4-FFF2-40B4-BE49-F238E27FC236}">
                <a16:creationId xmlns:a16="http://schemas.microsoft.com/office/drawing/2014/main" id="{B6F5AF58-19B2-28BA-761E-FF6D316880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048" y="910431"/>
            <a:ext cx="5458968" cy="5037138"/>
          </a:xfrm>
          <a:prstGeom prst="rect">
            <a:avLst/>
          </a:prstGeom>
        </p:spPr>
      </p:pic>
      <p:sp>
        <p:nvSpPr>
          <p:cNvPr id="12" name="CuadroTexto 11">
            <a:extLst>
              <a:ext uri="{FF2B5EF4-FFF2-40B4-BE49-F238E27FC236}">
                <a16:creationId xmlns:a16="http://schemas.microsoft.com/office/drawing/2014/main" id="{C12B0F05-3C49-A633-0D17-D696552FDF8A}"/>
              </a:ext>
            </a:extLst>
          </p:cNvPr>
          <p:cNvSpPr txBox="1"/>
          <p:nvPr/>
        </p:nvSpPr>
        <p:spPr>
          <a:xfrm>
            <a:off x="546846" y="4565142"/>
            <a:ext cx="4641538" cy="830997"/>
          </a:xfrm>
          <a:prstGeom prst="rect">
            <a:avLst/>
          </a:prstGeom>
          <a:noFill/>
        </p:spPr>
        <p:txBody>
          <a:bodyPr wrap="square">
            <a:spAutoFit/>
          </a:bodyPr>
          <a:lstStyle/>
          <a:p>
            <a:r>
              <a:rPr lang="es-ES" sz="1600" b="0" dirty="0">
                <a:solidFill>
                  <a:srgbClr val="000000"/>
                </a:solidFill>
                <a:effectLst/>
              </a:rPr>
              <a:t>Es alguien “que es mejor en estadística que cualquier programador, y mejor programador que cualquier estadístico” (Josh </a:t>
            </a:r>
            <a:r>
              <a:rPr lang="es-ES" sz="1600" b="0" dirty="0" err="1">
                <a:solidFill>
                  <a:srgbClr val="000000"/>
                </a:solidFill>
                <a:effectLst/>
              </a:rPr>
              <a:t>Wills</a:t>
            </a:r>
            <a:r>
              <a:rPr lang="es-ES" sz="1600" b="0" dirty="0">
                <a:solidFill>
                  <a:srgbClr val="000000"/>
                </a:solidFill>
                <a:effectLst/>
              </a:rPr>
              <a:t>).</a:t>
            </a:r>
            <a:endParaRPr lang="es-ES" sz="1600" dirty="0"/>
          </a:p>
        </p:txBody>
      </p:sp>
    </p:spTree>
    <p:extLst>
      <p:ext uri="{BB962C8B-B14F-4D97-AF65-F5344CB8AC3E}">
        <p14:creationId xmlns:p14="http://schemas.microsoft.com/office/powerpoint/2010/main" val="4278238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7F1AF47-AE98-4034-BD91-1976FA4D9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EC0EE2B-2029-48DD-893D-F528E651B0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7200" y="8482"/>
            <a:ext cx="3568276" cy="6858000"/>
          </a:xfrm>
          <a:prstGeom prst="rect">
            <a:avLst/>
          </a:prstGeom>
          <a:gradFill>
            <a:gsLst>
              <a:gs pos="0">
                <a:schemeClr val="accent1">
                  <a:alpha val="32000"/>
                </a:schemeClr>
              </a:gs>
              <a:gs pos="70000">
                <a:srgbClr val="000000">
                  <a:alpha val="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45AE1D08-1ED1-4F59-B42F-4D8EA33DC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Rectangle 26">
            <a:extLst>
              <a:ext uri="{FF2B5EF4-FFF2-40B4-BE49-F238E27FC236}">
                <a16:creationId xmlns:a16="http://schemas.microsoft.com/office/drawing/2014/main" id="{9A79B912-88EA-4640-BDEB-51B3B11A0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24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B4164D6-F5FA-9E0B-3B8C-7889769E1A16}"/>
              </a:ext>
            </a:extLst>
          </p:cNvPr>
          <p:cNvSpPr>
            <a:spLocks noGrp="1"/>
          </p:cNvSpPr>
          <p:nvPr>
            <p:ph type="title"/>
          </p:nvPr>
        </p:nvSpPr>
        <p:spPr>
          <a:xfrm>
            <a:off x="662180" y="2862471"/>
            <a:ext cx="3041803" cy="2907802"/>
          </a:xfrm>
        </p:spPr>
        <p:txBody>
          <a:bodyPr vert="horz" lIns="91440" tIns="45720" rIns="91440" bIns="45720" rtlCol="0" anchor="t">
            <a:normAutofit/>
          </a:bodyPr>
          <a:lstStyle/>
          <a:p>
            <a:r>
              <a:rPr lang="en-US" sz="4000">
                <a:solidFill>
                  <a:srgbClr val="FFFFFF"/>
                </a:solidFill>
              </a:rPr>
              <a:t>¿Qué hace un Científico de Datos?</a:t>
            </a:r>
          </a:p>
        </p:txBody>
      </p:sp>
      <p:pic>
        <p:nvPicPr>
          <p:cNvPr id="7" name="Imagen 6">
            <a:extLst>
              <a:ext uri="{FF2B5EF4-FFF2-40B4-BE49-F238E27FC236}">
                <a16:creationId xmlns:a16="http://schemas.microsoft.com/office/drawing/2014/main" id="{81C9A28F-42A2-0D1D-3493-8129FF4EC3FB}"/>
              </a:ext>
            </a:extLst>
          </p:cNvPr>
          <p:cNvPicPr>
            <a:picLocks noChangeAspect="1"/>
          </p:cNvPicPr>
          <p:nvPr/>
        </p:nvPicPr>
        <p:blipFill>
          <a:blip r:embed="rId2"/>
          <a:stretch>
            <a:fillRect/>
          </a:stretch>
        </p:blipFill>
        <p:spPr>
          <a:xfrm>
            <a:off x="5235881" y="478712"/>
            <a:ext cx="2243689" cy="2695123"/>
          </a:xfrm>
          <a:prstGeom prst="rect">
            <a:avLst/>
          </a:prstGeom>
        </p:spPr>
      </p:pic>
      <p:pic>
        <p:nvPicPr>
          <p:cNvPr id="9" name="Imagen 8">
            <a:extLst>
              <a:ext uri="{FF2B5EF4-FFF2-40B4-BE49-F238E27FC236}">
                <a16:creationId xmlns:a16="http://schemas.microsoft.com/office/drawing/2014/main" id="{C38209EA-598C-A7AF-E46A-84374DB8ED51}"/>
              </a:ext>
            </a:extLst>
          </p:cNvPr>
          <p:cNvPicPr>
            <a:picLocks noChangeAspect="1"/>
          </p:cNvPicPr>
          <p:nvPr/>
        </p:nvPicPr>
        <p:blipFill>
          <a:blip r:embed="rId3"/>
          <a:stretch>
            <a:fillRect/>
          </a:stretch>
        </p:blipFill>
        <p:spPr>
          <a:xfrm>
            <a:off x="8450118" y="478712"/>
            <a:ext cx="2771334" cy="2695123"/>
          </a:xfrm>
          <a:prstGeom prst="rect">
            <a:avLst/>
          </a:prstGeom>
        </p:spPr>
      </p:pic>
      <p:pic>
        <p:nvPicPr>
          <p:cNvPr id="5" name="Marcador de contenido 4">
            <a:extLst>
              <a:ext uri="{FF2B5EF4-FFF2-40B4-BE49-F238E27FC236}">
                <a16:creationId xmlns:a16="http://schemas.microsoft.com/office/drawing/2014/main" id="{00A826CA-CBD5-3F53-55C3-37FDBAED0CE0}"/>
              </a:ext>
            </a:extLst>
          </p:cNvPr>
          <p:cNvPicPr>
            <a:picLocks noGrp="1" noChangeAspect="1"/>
          </p:cNvPicPr>
          <p:nvPr>
            <p:ph idx="1"/>
          </p:nvPr>
        </p:nvPicPr>
        <p:blipFill>
          <a:blip r:embed="rId4"/>
          <a:stretch>
            <a:fillRect/>
          </a:stretch>
        </p:blipFill>
        <p:spPr>
          <a:xfrm>
            <a:off x="4657293" y="3429000"/>
            <a:ext cx="6999917" cy="2887465"/>
          </a:xfrm>
          <a:prstGeom prst="rect">
            <a:avLst/>
          </a:prstGeom>
        </p:spPr>
      </p:pic>
    </p:spTree>
    <p:extLst>
      <p:ext uri="{BB962C8B-B14F-4D97-AF65-F5344CB8AC3E}">
        <p14:creationId xmlns:p14="http://schemas.microsoft.com/office/powerpoint/2010/main" val="20473801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EC302FA0-7469-C8BC-89B6-B37034D8BCBE}"/>
              </a:ext>
            </a:extLst>
          </p:cNvPr>
          <p:cNvPicPr>
            <a:picLocks noGrp="1" noChangeAspect="1"/>
          </p:cNvPicPr>
          <p:nvPr>
            <p:ph idx="1"/>
          </p:nvPr>
        </p:nvPicPr>
        <p:blipFill>
          <a:blip r:embed="rId2"/>
          <a:stretch>
            <a:fillRect/>
          </a:stretch>
        </p:blipFill>
        <p:spPr>
          <a:xfrm>
            <a:off x="418010" y="620768"/>
            <a:ext cx="3228294" cy="1039743"/>
          </a:xfrm>
          <a:prstGeom prst="rect">
            <a:avLst/>
          </a:prstGeom>
        </p:spPr>
      </p:pic>
      <p:pic>
        <p:nvPicPr>
          <p:cNvPr id="7" name="Imagen 6">
            <a:extLst>
              <a:ext uri="{FF2B5EF4-FFF2-40B4-BE49-F238E27FC236}">
                <a16:creationId xmlns:a16="http://schemas.microsoft.com/office/drawing/2014/main" id="{11918EC3-804F-654C-9B7A-D7760BAA7105}"/>
              </a:ext>
            </a:extLst>
          </p:cNvPr>
          <p:cNvPicPr>
            <a:picLocks noChangeAspect="1"/>
          </p:cNvPicPr>
          <p:nvPr/>
        </p:nvPicPr>
        <p:blipFill>
          <a:blip r:embed="rId3"/>
          <a:stretch>
            <a:fillRect/>
          </a:stretch>
        </p:blipFill>
        <p:spPr>
          <a:xfrm>
            <a:off x="4384208" y="734079"/>
            <a:ext cx="3251032" cy="772119"/>
          </a:xfrm>
          <a:prstGeom prst="rect">
            <a:avLst/>
          </a:prstGeom>
        </p:spPr>
      </p:pic>
      <p:pic>
        <p:nvPicPr>
          <p:cNvPr id="13" name="Imagen 12">
            <a:extLst>
              <a:ext uri="{FF2B5EF4-FFF2-40B4-BE49-F238E27FC236}">
                <a16:creationId xmlns:a16="http://schemas.microsoft.com/office/drawing/2014/main" id="{AB04C708-174C-5B44-C20B-F1B8A3B41EBC}"/>
              </a:ext>
            </a:extLst>
          </p:cNvPr>
          <p:cNvPicPr>
            <a:picLocks noChangeAspect="1"/>
          </p:cNvPicPr>
          <p:nvPr/>
        </p:nvPicPr>
        <p:blipFill>
          <a:blip r:embed="rId4"/>
          <a:stretch>
            <a:fillRect/>
          </a:stretch>
        </p:blipFill>
        <p:spPr>
          <a:xfrm>
            <a:off x="8487106" y="786047"/>
            <a:ext cx="3286884" cy="665594"/>
          </a:xfrm>
          <a:prstGeom prst="rect">
            <a:avLst/>
          </a:prstGeom>
        </p:spPr>
      </p:pic>
      <p:pic>
        <p:nvPicPr>
          <p:cNvPr id="9" name="Imagen 8">
            <a:extLst>
              <a:ext uri="{FF2B5EF4-FFF2-40B4-BE49-F238E27FC236}">
                <a16:creationId xmlns:a16="http://schemas.microsoft.com/office/drawing/2014/main" id="{D13B00AE-9D47-1F7F-16BA-8C0541350B5D}"/>
              </a:ext>
            </a:extLst>
          </p:cNvPr>
          <p:cNvPicPr>
            <a:picLocks noChangeAspect="1"/>
          </p:cNvPicPr>
          <p:nvPr/>
        </p:nvPicPr>
        <p:blipFill>
          <a:blip r:embed="rId5"/>
          <a:stretch>
            <a:fillRect/>
          </a:stretch>
        </p:blipFill>
        <p:spPr>
          <a:xfrm>
            <a:off x="418011" y="2965410"/>
            <a:ext cx="3228290" cy="936203"/>
          </a:xfrm>
          <a:prstGeom prst="rect">
            <a:avLst/>
          </a:prstGeom>
        </p:spPr>
      </p:pic>
      <p:pic>
        <p:nvPicPr>
          <p:cNvPr id="15" name="Imagen 14">
            <a:extLst>
              <a:ext uri="{FF2B5EF4-FFF2-40B4-BE49-F238E27FC236}">
                <a16:creationId xmlns:a16="http://schemas.microsoft.com/office/drawing/2014/main" id="{F1BA170A-9BED-C614-1E57-FDA05E3A961F}"/>
              </a:ext>
            </a:extLst>
          </p:cNvPr>
          <p:cNvPicPr>
            <a:picLocks noChangeAspect="1"/>
          </p:cNvPicPr>
          <p:nvPr/>
        </p:nvPicPr>
        <p:blipFill>
          <a:blip r:embed="rId6"/>
          <a:stretch>
            <a:fillRect/>
          </a:stretch>
        </p:blipFill>
        <p:spPr>
          <a:xfrm>
            <a:off x="417689" y="5314615"/>
            <a:ext cx="3225770" cy="814506"/>
          </a:xfrm>
          <a:prstGeom prst="rect">
            <a:avLst/>
          </a:prstGeom>
        </p:spPr>
      </p:pic>
      <p:sp>
        <p:nvSpPr>
          <p:cNvPr id="20" name="Rectangle 19">
            <a:extLst>
              <a:ext uri="{FF2B5EF4-FFF2-40B4-BE49-F238E27FC236}">
                <a16:creationId xmlns:a16="http://schemas.microsoft.com/office/drawing/2014/main" id="{A5A17FC0-D416-4C8B-A9E6-5924D352B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5127" y="2300641"/>
            <a:ext cx="4236873" cy="455736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0DE98F4D-7CB0-4F46-66F4-E00DB40E7E2F}"/>
              </a:ext>
            </a:extLst>
          </p:cNvPr>
          <p:cNvSpPr>
            <a:spLocks noGrp="1"/>
          </p:cNvSpPr>
          <p:nvPr>
            <p:ph type="title"/>
          </p:nvPr>
        </p:nvSpPr>
        <p:spPr>
          <a:xfrm>
            <a:off x="8282152" y="2916520"/>
            <a:ext cx="2840391" cy="2309364"/>
          </a:xfrm>
        </p:spPr>
        <p:txBody>
          <a:bodyPr vert="horz" lIns="91440" tIns="45720" rIns="91440" bIns="45720" rtlCol="0" anchor="b">
            <a:normAutofit/>
          </a:bodyPr>
          <a:lstStyle/>
          <a:p>
            <a:r>
              <a:rPr lang="en-US" sz="4100" kern="1200">
                <a:solidFill>
                  <a:srgbClr val="FFFFFF"/>
                </a:solidFill>
                <a:latin typeface="+mj-lt"/>
                <a:ea typeface="+mj-ea"/>
                <a:cs typeface="+mj-cs"/>
              </a:rPr>
              <a:t>Día a día de un Científico de Datos</a:t>
            </a:r>
          </a:p>
        </p:txBody>
      </p:sp>
      <p:cxnSp>
        <p:nvCxnSpPr>
          <p:cNvPr id="22" name="Straight Connector 21">
            <a:extLst>
              <a:ext uri="{FF2B5EF4-FFF2-40B4-BE49-F238E27FC236}">
                <a16:creationId xmlns:a16="http://schemas.microsoft.com/office/drawing/2014/main" id="{982DC870-E8E5-4050-B10C-CC24FC67E5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285774"/>
            <a:ext cx="12188952"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F76A74F-C283-4DED-BD4D-086753B7CB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71548"/>
            <a:ext cx="4064320"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B2791FB-B2F7-4BBE-B8D8-74C37FF9E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4319" y="-680"/>
            <a:ext cx="0" cy="6858003"/>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91B5DE-6811-4844-BB18-472A3F360E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20742" y="-680"/>
            <a:ext cx="0" cy="224028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pic>
        <p:nvPicPr>
          <p:cNvPr id="11" name="Imagen 10">
            <a:extLst>
              <a:ext uri="{FF2B5EF4-FFF2-40B4-BE49-F238E27FC236}">
                <a16:creationId xmlns:a16="http://schemas.microsoft.com/office/drawing/2014/main" id="{C71EC85D-1CF5-7057-8E70-C3F7908817F7}"/>
              </a:ext>
            </a:extLst>
          </p:cNvPr>
          <p:cNvPicPr>
            <a:picLocks noChangeAspect="1"/>
          </p:cNvPicPr>
          <p:nvPr/>
        </p:nvPicPr>
        <p:blipFill>
          <a:blip r:embed="rId7"/>
          <a:stretch>
            <a:fillRect/>
          </a:stretch>
        </p:blipFill>
        <p:spPr>
          <a:xfrm>
            <a:off x="4449829" y="3898510"/>
            <a:ext cx="3179408" cy="1351248"/>
          </a:xfrm>
          <a:prstGeom prst="rect">
            <a:avLst/>
          </a:prstGeom>
        </p:spPr>
      </p:pic>
      <p:cxnSp>
        <p:nvCxnSpPr>
          <p:cNvPr id="30" name="Straight Connector 29">
            <a:extLst>
              <a:ext uri="{FF2B5EF4-FFF2-40B4-BE49-F238E27FC236}">
                <a16:creationId xmlns:a16="http://schemas.microsoft.com/office/drawing/2014/main" id="{77A9CA3A-7216-41E0-B3CD-058077FD39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40636" y="5336249"/>
            <a:ext cx="1892695" cy="0"/>
          </a:xfrm>
          <a:prstGeom prst="line">
            <a:avLst/>
          </a:prstGeom>
          <a:ln w="15875">
            <a:solidFill>
              <a:srgbClr val="FFFFFF">
                <a:alpha val="75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06859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168DC85-EA04-1364-45CA-575C05412878}"/>
              </a:ext>
            </a:extLst>
          </p:cNvPr>
          <p:cNvSpPr>
            <a:spLocks noGrp="1"/>
          </p:cNvSpPr>
          <p:nvPr>
            <p:ph type="title"/>
          </p:nvPr>
        </p:nvSpPr>
        <p:spPr>
          <a:xfrm>
            <a:off x="640080" y="325369"/>
            <a:ext cx="4368602" cy="1956841"/>
          </a:xfrm>
        </p:spPr>
        <p:txBody>
          <a:bodyPr anchor="b">
            <a:normAutofit/>
          </a:bodyPr>
          <a:lstStyle/>
          <a:p>
            <a:r>
              <a:rPr lang="es-ES" sz="4200"/>
              <a:t>Ciencia de Datos en el contexto Big Data</a:t>
            </a:r>
          </a:p>
        </p:txBody>
      </p:sp>
      <p:sp>
        <p:nvSpPr>
          <p:cNvPr id="2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994C2E29-BD0B-275C-A970-C8EBB2BE1A5A}"/>
              </a:ext>
            </a:extLst>
          </p:cNvPr>
          <p:cNvSpPr>
            <a:spLocks noGrp="1"/>
          </p:cNvSpPr>
          <p:nvPr>
            <p:ph idx="1"/>
          </p:nvPr>
        </p:nvSpPr>
        <p:spPr>
          <a:xfrm>
            <a:off x="640080" y="2872899"/>
            <a:ext cx="4243589" cy="3320668"/>
          </a:xfrm>
        </p:spPr>
        <p:txBody>
          <a:bodyPr>
            <a:normAutofit/>
          </a:bodyPr>
          <a:lstStyle/>
          <a:p>
            <a:pPr marL="0" indent="0">
              <a:buNone/>
            </a:pPr>
            <a:r>
              <a:rPr lang="es-ES" sz="1700" dirty="0"/>
              <a:t>¿Qué es Big Data?</a:t>
            </a:r>
          </a:p>
          <a:p>
            <a:pPr marL="0" indent="0">
              <a:buNone/>
            </a:pPr>
            <a:endParaRPr lang="es-ES" sz="1700" dirty="0"/>
          </a:p>
          <a:p>
            <a:pPr marL="0" indent="0">
              <a:buNone/>
            </a:pPr>
            <a:r>
              <a:rPr lang="es-ES" sz="1700" dirty="0"/>
              <a:t>Precursor del Big Data:</a:t>
            </a:r>
          </a:p>
          <a:p>
            <a:pPr marL="0" indent="0">
              <a:buNone/>
            </a:pPr>
            <a:r>
              <a:rPr lang="es-ES" sz="1700" dirty="0"/>
              <a:t>CERN</a:t>
            </a:r>
          </a:p>
        </p:txBody>
      </p:sp>
      <p:pic>
        <p:nvPicPr>
          <p:cNvPr id="5" name="Picture 4">
            <a:extLst>
              <a:ext uri="{FF2B5EF4-FFF2-40B4-BE49-F238E27FC236}">
                <a16:creationId xmlns:a16="http://schemas.microsoft.com/office/drawing/2014/main" id="{E7E93CCB-9B8C-3993-46FF-37B96224B120}"/>
              </a:ext>
            </a:extLst>
          </p:cNvPr>
          <p:cNvPicPr>
            <a:picLocks noChangeAspect="1"/>
          </p:cNvPicPr>
          <p:nvPr/>
        </p:nvPicPr>
        <p:blipFill rotWithShape="1">
          <a:blip r:embed="rId2"/>
          <a:srcRect l="5098" r="3848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66086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DBA65EC-A63B-5A81-0B6B-566F8CE2E261}"/>
              </a:ext>
            </a:extLst>
          </p:cNvPr>
          <p:cNvPicPr>
            <a:picLocks noChangeAspect="1"/>
          </p:cNvPicPr>
          <p:nvPr/>
        </p:nvPicPr>
        <p:blipFill rotWithShape="1">
          <a:blip r:embed="rId2">
            <a:alphaModFix amt="35000"/>
          </a:blip>
          <a:srcRect t="654" b="15077"/>
          <a:stretch/>
        </p:blipFill>
        <p:spPr>
          <a:xfrm>
            <a:off x="20" y="10"/>
            <a:ext cx="12191980" cy="6857990"/>
          </a:xfrm>
          <a:prstGeom prst="rect">
            <a:avLst/>
          </a:prstGeom>
        </p:spPr>
      </p:pic>
      <p:graphicFrame>
        <p:nvGraphicFramePr>
          <p:cNvPr id="5" name="Marcador de contenido 2">
            <a:extLst>
              <a:ext uri="{FF2B5EF4-FFF2-40B4-BE49-F238E27FC236}">
                <a16:creationId xmlns:a16="http://schemas.microsoft.com/office/drawing/2014/main" id="{2F52274A-674A-1853-3CF0-71B85865AF2A}"/>
              </a:ext>
            </a:extLst>
          </p:cNvPr>
          <p:cNvGraphicFramePr>
            <a:graphicFrameLocks noGrp="1"/>
          </p:cNvGraphicFramePr>
          <p:nvPr>
            <p:ph idx="1"/>
            <p:extLst>
              <p:ext uri="{D42A27DB-BD31-4B8C-83A1-F6EECF244321}">
                <p14:modId xmlns:p14="http://schemas.microsoft.com/office/powerpoint/2010/main" val="1353287037"/>
              </p:ext>
            </p:extLst>
          </p:nvPr>
        </p:nvGraphicFramePr>
        <p:xfrm>
          <a:off x="121023" y="1771837"/>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Imagen 2">
            <a:extLst>
              <a:ext uri="{FF2B5EF4-FFF2-40B4-BE49-F238E27FC236}">
                <a16:creationId xmlns:a16="http://schemas.microsoft.com/office/drawing/2014/main" id="{67E765B7-E2CE-9CC0-488D-AC58FE7DB26B}"/>
              </a:ext>
            </a:extLst>
          </p:cNvPr>
          <p:cNvPicPr>
            <a:picLocks noChangeAspect="1"/>
          </p:cNvPicPr>
          <p:nvPr/>
        </p:nvPicPr>
        <p:blipFill>
          <a:blip r:embed="rId8"/>
          <a:stretch>
            <a:fillRect/>
          </a:stretch>
        </p:blipFill>
        <p:spPr>
          <a:xfrm>
            <a:off x="5976783" y="0"/>
            <a:ext cx="6094194" cy="6858000"/>
          </a:xfrm>
          <a:prstGeom prst="rect">
            <a:avLst/>
          </a:prstGeom>
        </p:spPr>
      </p:pic>
    </p:spTree>
    <p:extLst>
      <p:ext uri="{BB962C8B-B14F-4D97-AF65-F5344CB8AC3E}">
        <p14:creationId xmlns:p14="http://schemas.microsoft.com/office/powerpoint/2010/main" val="3255541008"/>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84DF55BE-B4AB-4BA1-BDE1-E9F7FB3F11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CD90B7DB-F8E9-AE7C-032C-236A301D0A1D}"/>
              </a:ext>
            </a:extLst>
          </p:cNvPr>
          <p:cNvSpPr>
            <a:spLocks noGrp="1"/>
          </p:cNvSpPr>
          <p:nvPr>
            <p:ph idx="1"/>
          </p:nvPr>
        </p:nvSpPr>
        <p:spPr>
          <a:xfrm>
            <a:off x="7404847" y="89647"/>
            <a:ext cx="4536141" cy="6768353"/>
          </a:xfrm>
        </p:spPr>
        <p:txBody>
          <a:bodyPr>
            <a:normAutofit lnSpcReduction="10000"/>
          </a:bodyPr>
          <a:lstStyle/>
          <a:p>
            <a:pPr marL="0" indent="0">
              <a:buNone/>
            </a:pPr>
            <a:r>
              <a:rPr lang="es-ES" sz="1800" dirty="0">
                <a:effectLst/>
                <a:ea typeface="Calibri" panose="020F0502020204030204" pitchFamily="34" charset="0"/>
                <a:cs typeface="Times New Roman" panose="02020603050405020304" pitchFamily="18" charset="0"/>
              </a:rPr>
              <a:t>“El CERN ya desde hace mas de 20 años estaba aplicando Big Data en sus investigaciones.” </a:t>
            </a:r>
          </a:p>
          <a:p>
            <a:pPr marL="0" indent="0" algn="r">
              <a:buNone/>
            </a:pPr>
            <a:r>
              <a:rPr lang="es-ES" sz="1800" dirty="0">
                <a:ea typeface="Calibri" panose="020F0502020204030204" pitchFamily="34" charset="0"/>
                <a:cs typeface="Times New Roman" panose="02020603050405020304" pitchFamily="18" charset="0"/>
              </a:rPr>
              <a:t>Manuel Martín- Data </a:t>
            </a:r>
            <a:r>
              <a:rPr lang="es-ES" sz="1800" dirty="0" err="1">
                <a:ea typeface="Calibri" panose="020F0502020204030204" pitchFamily="34" charset="0"/>
                <a:cs typeface="Times New Roman" panose="02020603050405020304" pitchFamily="18" charset="0"/>
              </a:rPr>
              <a:t>Scientist</a:t>
            </a:r>
            <a:r>
              <a:rPr lang="es-ES" sz="1800" dirty="0">
                <a:ea typeface="Calibri" panose="020F0502020204030204" pitchFamily="34" charset="0"/>
                <a:cs typeface="Times New Roman" panose="02020603050405020304" pitchFamily="18" charset="0"/>
              </a:rPr>
              <a:t>-CERN</a:t>
            </a:r>
          </a:p>
          <a:p>
            <a:pPr marL="0" indent="0" algn="r">
              <a:buNone/>
            </a:pPr>
            <a:endParaRPr lang="es-ES" sz="1800" dirty="0">
              <a:ea typeface="Calibri" panose="020F0502020204030204" pitchFamily="34" charset="0"/>
              <a:cs typeface="Times New Roman" panose="02020603050405020304" pitchFamily="18" charset="0"/>
            </a:endParaRPr>
          </a:p>
          <a:p>
            <a:pPr marL="0" indent="0" algn="just">
              <a:buNone/>
            </a:pPr>
            <a:r>
              <a:rPr lang="es-ES" sz="1800" b="1" dirty="0">
                <a:solidFill>
                  <a:srgbClr val="333333"/>
                </a:solidFill>
                <a:effectLst/>
                <a:ea typeface="Calibri" panose="020F0502020204030204" pitchFamily="34" charset="0"/>
                <a:cs typeface="Times New Roman" panose="02020603050405020304" pitchFamily="18" charset="0"/>
              </a:rPr>
              <a:t>Cada año, el CERN produce 30 </a:t>
            </a:r>
            <a:r>
              <a:rPr lang="es-ES" sz="1800" b="1" dirty="0" err="1">
                <a:solidFill>
                  <a:srgbClr val="333333"/>
                </a:solidFill>
                <a:effectLst/>
                <a:ea typeface="Calibri" panose="020F0502020204030204" pitchFamily="34" charset="0"/>
                <a:cs typeface="Times New Roman" panose="02020603050405020304" pitchFamily="18" charset="0"/>
              </a:rPr>
              <a:t>petabytes</a:t>
            </a:r>
            <a:r>
              <a:rPr lang="es-ES" sz="1800" b="1" dirty="0">
                <a:solidFill>
                  <a:srgbClr val="333333"/>
                </a:solidFill>
                <a:effectLst/>
                <a:ea typeface="Calibri" panose="020F0502020204030204" pitchFamily="34" charset="0"/>
                <a:cs typeface="Times New Roman" panose="02020603050405020304" pitchFamily="18" charset="0"/>
              </a:rPr>
              <a:t> de nueva información, acumulando ya unos 250 Pb de datos en sus centros de datos</a:t>
            </a:r>
            <a:r>
              <a:rPr lang="es-ES" sz="1800" dirty="0">
                <a:solidFill>
                  <a:srgbClr val="333333"/>
                </a:solidFill>
                <a:effectLst/>
                <a:ea typeface="Calibri" panose="020F0502020204030204" pitchFamily="34" charset="0"/>
                <a:cs typeface="Times New Roman" panose="02020603050405020304" pitchFamily="18" charset="0"/>
              </a:rPr>
              <a:t>, sobre los que se realizan unas dos millones de tareas cada día. Sólo en el CERN </a:t>
            </a:r>
            <a:r>
              <a:rPr lang="es-ES" sz="1800" dirty="0" err="1">
                <a:solidFill>
                  <a:srgbClr val="333333"/>
                </a:solidFill>
                <a:effectLst/>
                <a:ea typeface="Calibri" panose="020F0502020204030204" pitchFamily="34" charset="0"/>
                <a:cs typeface="Times New Roman" panose="02020603050405020304" pitchFamily="18" charset="0"/>
              </a:rPr>
              <a:t>Logging</a:t>
            </a:r>
            <a:r>
              <a:rPr lang="es-ES" sz="1800" dirty="0">
                <a:solidFill>
                  <a:srgbClr val="333333"/>
                </a:solidFill>
                <a:effectLst/>
                <a:ea typeface="Calibri" panose="020F0502020204030204" pitchFamily="34" charset="0"/>
                <a:cs typeface="Times New Roman" panose="02020603050405020304" pitchFamily="18" charset="0"/>
              </a:rPr>
              <a:t> </a:t>
            </a:r>
            <a:r>
              <a:rPr lang="es-ES" sz="1800" dirty="0" err="1">
                <a:solidFill>
                  <a:srgbClr val="333333"/>
                </a:solidFill>
                <a:effectLst/>
                <a:ea typeface="Calibri" panose="020F0502020204030204" pitchFamily="34" charset="0"/>
                <a:cs typeface="Times New Roman" panose="02020603050405020304" pitchFamily="18" charset="0"/>
              </a:rPr>
              <a:t>Service</a:t>
            </a:r>
            <a:r>
              <a:rPr lang="es-ES" sz="1800" dirty="0">
                <a:solidFill>
                  <a:srgbClr val="333333"/>
                </a:solidFill>
                <a:effectLst/>
                <a:ea typeface="Calibri" panose="020F0502020204030204" pitchFamily="34" charset="0"/>
                <a:cs typeface="Times New Roman" panose="02020603050405020304" pitchFamily="18" charset="0"/>
              </a:rPr>
              <a:t> (una herramienta que colecta y filtra los datos de todos los sensores) se generan 250 Gb de nuevos datos al día.</a:t>
            </a:r>
          </a:p>
          <a:p>
            <a:pPr marL="0" indent="0" algn="just">
              <a:buNone/>
            </a:pPr>
            <a:r>
              <a:rPr lang="es-ES" sz="1800" dirty="0">
                <a:solidFill>
                  <a:srgbClr val="222222"/>
                </a:solidFill>
                <a:effectLst/>
                <a:ea typeface="Times New Roman" panose="02020603050405020304" pitchFamily="18" charset="0"/>
              </a:rPr>
              <a:t>Y eso sólo de los detectores principales, ya que existen otros experimentos secundarios en el LHC. Al no operar todos los días del año, genera una media de 200 o 300 TB de datos; un volumen complicado -pero factible- de manejar hoy en día.</a:t>
            </a:r>
            <a:endParaRPr lang="es-ES" sz="1800" dirty="0">
              <a:effectLst/>
              <a:ea typeface="Times New Roman" panose="02020603050405020304" pitchFamily="18" charset="0"/>
            </a:endParaRPr>
          </a:p>
          <a:p>
            <a:pPr marL="0" indent="0" algn="just">
              <a:buNone/>
            </a:pPr>
            <a:endParaRPr lang="es-ES" sz="1800" dirty="0">
              <a:solidFill>
                <a:srgbClr val="333333"/>
              </a:solidFill>
              <a:effectLst/>
              <a:ea typeface="Calibri" panose="020F0502020204030204" pitchFamily="34" charset="0"/>
              <a:cs typeface="Times New Roman" panose="02020603050405020304" pitchFamily="18" charset="0"/>
            </a:endParaRPr>
          </a:p>
          <a:p>
            <a:pPr marL="0" indent="0" algn="just">
              <a:buNone/>
            </a:pPr>
            <a:r>
              <a:rPr lang="es-ES" sz="1800" dirty="0">
                <a:solidFill>
                  <a:srgbClr val="222222"/>
                </a:solidFill>
                <a:effectLst/>
                <a:ea typeface="Times New Roman" panose="02020603050405020304" pitchFamily="18" charset="0"/>
              </a:rPr>
              <a:t>El problema es que el LHC entró en operación en 2008, </a:t>
            </a:r>
            <a:r>
              <a:rPr lang="es-ES" sz="1800" dirty="0">
                <a:effectLst/>
                <a:ea typeface="Times New Roman" panose="02020603050405020304" pitchFamily="18" charset="0"/>
              </a:rPr>
              <a:t>cuando Big Data era un concepto </a:t>
            </a:r>
            <a:r>
              <a:rPr lang="es-ES" sz="1800" dirty="0">
                <a:solidFill>
                  <a:srgbClr val="222222"/>
                </a:solidFill>
                <a:effectLst/>
                <a:ea typeface="Times New Roman" panose="02020603050405020304" pitchFamily="18" charset="0"/>
              </a:rPr>
              <a:t>muy novedoso, por lo que hubo mucho desarrollo de tecnología ”sobre la marcha”. No es la primera vez, ya que Internet mismo nació en el CERN, con la </a:t>
            </a:r>
            <a:r>
              <a:rPr lang="es-ES" sz="1800" dirty="0">
                <a:effectLst/>
                <a:ea typeface="Times New Roman" panose="02020603050405020304" pitchFamily="18" charset="0"/>
              </a:rPr>
              <a:t>World Wide Web.</a:t>
            </a:r>
          </a:p>
          <a:p>
            <a:pPr marL="0" indent="0" algn="just">
              <a:buNone/>
            </a:pPr>
            <a:endParaRPr lang="es-ES" sz="1800" dirty="0">
              <a:solidFill>
                <a:srgbClr val="333333"/>
              </a:solidFill>
              <a:effectLst/>
              <a:latin typeface="PT Serif" panose="020A0603040505020204" pitchFamily="18" charset="0"/>
              <a:ea typeface="Calibri" panose="020F0502020204030204" pitchFamily="34" charset="0"/>
              <a:cs typeface="Times New Roman" panose="02020603050405020304" pitchFamily="18" charset="0"/>
            </a:endParaRPr>
          </a:p>
          <a:p>
            <a:pPr marL="0" indent="0" algn="just">
              <a:buNone/>
            </a:pPr>
            <a:endParaRPr lang="en-US" sz="2000" dirty="0"/>
          </a:p>
        </p:txBody>
      </p:sp>
      <p:pic>
        <p:nvPicPr>
          <p:cNvPr id="7" name="Imagen 6" descr="Una estación de tren&#10;&#10;Descripción generada automáticamente con confianza media">
            <a:extLst>
              <a:ext uri="{FF2B5EF4-FFF2-40B4-BE49-F238E27FC236}">
                <a16:creationId xmlns:a16="http://schemas.microsoft.com/office/drawing/2014/main" id="{3D90C3E2-6854-1D35-32DB-D2D61AA39E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306236" cy="6858000"/>
          </a:xfrm>
          <a:prstGeom prst="rect">
            <a:avLst/>
          </a:prstGeom>
        </p:spPr>
      </p:pic>
      <p:pic>
        <p:nvPicPr>
          <p:cNvPr id="5" name="Marcador de contenido 4" descr="Logotipo&#10;&#10;Descripción generada automáticamente">
            <a:extLst>
              <a:ext uri="{FF2B5EF4-FFF2-40B4-BE49-F238E27FC236}">
                <a16:creationId xmlns:a16="http://schemas.microsoft.com/office/drawing/2014/main" id="{18C3C87F-6270-4546-C189-737FC2AA6D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6260" y="4312024"/>
            <a:ext cx="2869976" cy="2429435"/>
          </a:xfrm>
          <a:prstGeom prst="rect">
            <a:avLst/>
          </a:prstGeom>
        </p:spPr>
      </p:pic>
    </p:spTree>
    <p:extLst>
      <p:ext uri="{BB962C8B-B14F-4D97-AF65-F5344CB8AC3E}">
        <p14:creationId xmlns:p14="http://schemas.microsoft.com/office/powerpoint/2010/main" val="35107116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Diagrama, Mapa&#10;&#10;Descripción generada automáticamente">
            <a:extLst>
              <a:ext uri="{FF2B5EF4-FFF2-40B4-BE49-F238E27FC236}">
                <a16:creationId xmlns:a16="http://schemas.microsoft.com/office/drawing/2014/main" id="{87DCAD94-B229-6E20-02A1-A9053322765A}"/>
              </a:ext>
            </a:extLst>
          </p:cNvPr>
          <p:cNvPicPr>
            <a:picLocks noChangeAspect="1"/>
          </p:cNvPicPr>
          <p:nvPr/>
        </p:nvPicPr>
        <p:blipFill rotWithShape="1">
          <a:blip r:embed="rId2">
            <a:extLst>
              <a:ext uri="{28A0092B-C50C-407E-A947-70E740481C1C}">
                <a14:useLocalDpi xmlns:a14="http://schemas.microsoft.com/office/drawing/2010/main" val="0"/>
              </a:ext>
            </a:extLst>
          </a:blip>
          <a:srcRect l="3089" t="4354" r="3087" b="3525"/>
          <a:stretch/>
        </p:blipFill>
        <p:spPr>
          <a:xfrm>
            <a:off x="0" y="0"/>
            <a:ext cx="7079932" cy="5262282"/>
          </a:xfrm>
          <a:prstGeom prst="rect">
            <a:avLst/>
          </a:prstGeom>
        </p:spPr>
      </p:pic>
      <p:pic>
        <p:nvPicPr>
          <p:cNvPr id="5" name="Marcador de contenido 4" descr="Un dibujo de una persona&#10;&#10;Descripción generada automáticamente con confianza baja">
            <a:extLst>
              <a:ext uri="{FF2B5EF4-FFF2-40B4-BE49-F238E27FC236}">
                <a16:creationId xmlns:a16="http://schemas.microsoft.com/office/drawing/2014/main" id="{ADDD2D01-4587-4885-9DD9-B8E356F4809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010400" y="2944459"/>
            <a:ext cx="5181600" cy="3931043"/>
          </a:xfrm>
        </p:spPr>
      </p:pic>
      <p:pic>
        <p:nvPicPr>
          <p:cNvPr id="11" name="Imagen 10" descr="Una persona sentada frente a una mesa con una computadora&#10;&#10;Descripción generada automáticamente con confianza media">
            <a:extLst>
              <a:ext uri="{FF2B5EF4-FFF2-40B4-BE49-F238E27FC236}">
                <a16:creationId xmlns:a16="http://schemas.microsoft.com/office/drawing/2014/main" id="{20D9C1ED-46B5-7D3E-A85A-23992A8D4C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0400" y="29810"/>
            <a:ext cx="5181600" cy="2914650"/>
          </a:xfrm>
          <a:prstGeom prst="rect">
            <a:avLst/>
          </a:prstGeom>
        </p:spPr>
      </p:pic>
      <p:sp>
        <p:nvSpPr>
          <p:cNvPr id="18" name="CuadroTexto 17">
            <a:extLst>
              <a:ext uri="{FF2B5EF4-FFF2-40B4-BE49-F238E27FC236}">
                <a16:creationId xmlns:a16="http://schemas.microsoft.com/office/drawing/2014/main" id="{F208A9C4-8F68-FAEC-F1AA-72E21D6D89D7}"/>
              </a:ext>
            </a:extLst>
          </p:cNvPr>
          <p:cNvSpPr txBox="1"/>
          <p:nvPr/>
        </p:nvSpPr>
        <p:spPr>
          <a:xfrm>
            <a:off x="393354" y="5380672"/>
            <a:ext cx="6293224" cy="1477328"/>
          </a:xfrm>
          <a:prstGeom prst="rect">
            <a:avLst/>
          </a:prstGeom>
          <a:noFill/>
        </p:spPr>
        <p:txBody>
          <a:bodyPr wrap="square" rtlCol="0">
            <a:spAutoFit/>
          </a:bodyPr>
          <a:lstStyle/>
          <a:p>
            <a:pPr algn="just"/>
            <a:r>
              <a:rPr lang="es-ES" sz="1800" kern="100" spc="15"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Para poder generar esta imagen fue necesario un conjunto de 8 radio telescopios alrededor de mundo que se sincronizaron para obtener la información en tiempo real necesaria para generar el modelo que hemos podido ver. </a:t>
            </a:r>
          </a:p>
          <a:p>
            <a:endParaRPr lang="es-ES" dirty="0"/>
          </a:p>
        </p:txBody>
      </p:sp>
    </p:spTree>
    <p:extLst>
      <p:ext uri="{BB962C8B-B14F-4D97-AF65-F5344CB8AC3E}">
        <p14:creationId xmlns:p14="http://schemas.microsoft.com/office/powerpoint/2010/main" val="25275768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descr="Un par de personas en una oficina&#10;&#10;Descripción generada automáticamente con confianza baja">
            <a:extLst>
              <a:ext uri="{FF2B5EF4-FFF2-40B4-BE49-F238E27FC236}">
                <a16:creationId xmlns:a16="http://schemas.microsoft.com/office/drawing/2014/main" id="{836C902D-E275-C2E3-CF50-34FECD8E6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024897" cy="3998259"/>
          </a:xfrm>
          <a:prstGeom prst="rect">
            <a:avLst/>
          </a:prstGeom>
        </p:spPr>
      </p:pic>
      <p:sp>
        <p:nvSpPr>
          <p:cNvPr id="10" name="CuadroTexto 9">
            <a:extLst>
              <a:ext uri="{FF2B5EF4-FFF2-40B4-BE49-F238E27FC236}">
                <a16:creationId xmlns:a16="http://schemas.microsoft.com/office/drawing/2014/main" id="{26B24E9F-D5B5-A296-7C39-FD86AD1388FD}"/>
              </a:ext>
            </a:extLst>
          </p:cNvPr>
          <p:cNvSpPr txBox="1"/>
          <p:nvPr/>
        </p:nvSpPr>
        <p:spPr>
          <a:xfrm>
            <a:off x="7351059" y="573741"/>
            <a:ext cx="4141693" cy="1754326"/>
          </a:xfrm>
          <a:prstGeom prst="rect">
            <a:avLst/>
          </a:prstGeom>
          <a:noFill/>
        </p:spPr>
        <p:txBody>
          <a:bodyPr wrap="square" rtlCol="0">
            <a:spAutoFit/>
          </a:bodyPr>
          <a:lstStyle/>
          <a:p>
            <a:pPr algn="just"/>
            <a:r>
              <a:rPr lang="es-ES" dirty="0">
                <a:solidFill>
                  <a:srgbClr val="222222"/>
                </a:solidFill>
                <a:effectLst/>
                <a:ea typeface="Times New Roman" panose="02020603050405020304" pitchFamily="18" charset="0"/>
              </a:rPr>
              <a:t>A lo largo de las observaciones, </a:t>
            </a:r>
            <a:r>
              <a:rPr lang="es-ES" b="0" dirty="0">
                <a:solidFill>
                  <a:srgbClr val="222222"/>
                </a:solidFill>
                <a:effectLst/>
                <a:ea typeface="Times New Roman" panose="02020603050405020304" pitchFamily="18" charset="0"/>
              </a:rPr>
              <a:t>cada telescopio generó unos 700 TB de datos</a:t>
            </a:r>
            <a:r>
              <a:rPr lang="es-ES" dirty="0">
                <a:solidFill>
                  <a:srgbClr val="222222"/>
                </a:solidFill>
                <a:effectLst/>
                <a:ea typeface="Times New Roman" panose="02020603050405020304" pitchFamily="18" charset="0"/>
              </a:rPr>
              <a:t>, lo que resultó en un total de 5 PB de datos dispersos por tres continentes. El reto era combinar toda esta información en un solo lugar para su análisis.</a:t>
            </a:r>
            <a:endParaRPr lang="es-ES" dirty="0"/>
          </a:p>
        </p:txBody>
      </p:sp>
      <p:sp>
        <p:nvSpPr>
          <p:cNvPr id="11" name="CuadroTexto 10">
            <a:extLst>
              <a:ext uri="{FF2B5EF4-FFF2-40B4-BE49-F238E27FC236}">
                <a16:creationId xmlns:a16="http://schemas.microsoft.com/office/drawing/2014/main" id="{71E051A1-0325-DD58-39DA-BA0864E1E2EA}"/>
              </a:ext>
            </a:extLst>
          </p:cNvPr>
          <p:cNvSpPr txBox="1"/>
          <p:nvPr/>
        </p:nvSpPr>
        <p:spPr>
          <a:xfrm>
            <a:off x="0" y="3998259"/>
            <a:ext cx="6858000" cy="1200329"/>
          </a:xfrm>
          <a:prstGeom prst="rect">
            <a:avLst/>
          </a:prstGeom>
          <a:noFill/>
        </p:spPr>
        <p:txBody>
          <a:bodyPr wrap="square" rtlCol="0">
            <a:spAutoFit/>
          </a:bodyPr>
          <a:lstStyle/>
          <a:p>
            <a:pPr algn="just"/>
            <a:r>
              <a:rPr lang="es-ES" dirty="0">
                <a:solidFill>
                  <a:srgbClr val="222222"/>
                </a:solidFill>
                <a:effectLst/>
                <a:ea typeface="Calibri" panose="020F0502020204030204" pitchFamily="34" charset="0"/>
                <a:cs typeface="Times New Roman" panose="02020603050405020304" pitchFamily="18" charset="0"/>
              </a:rPr>
              <a:t>En total, se transportó </a:t>
            </a:r>
            <a:r>
              <a:rPr lang="es-ES" b="0" dirty="0">
                <a:solidFill>
                  <a:srgbClr val="222222"/>
                </a:solidFill>
                <a:effectLst/>
                <a:ea typeface="Calibri" panose="020F0502020204030204" pitchFamily="34" charset="0"/>
                <a:cs typeface="Times New Roman" panose="02020603050405020304" pitchFamily="18" charset="0"/>
              </a:rPr>
              <a:t>media tonelada de soportes de almacenamiento</a:t>
            </a:r>
            <a:r>
              <a:rPr lang="es-ES" dirty="0">
                <a:solidFill>
                  <a:srgbClr val="222222"/>
                </a:solidFill>
                <a:effectLst/>
                <a:ea typeface="Calibri" panose="020F0502020204030204" pitchFamily="34" charset="0"/>
                <a:cs typeface="Times New Roman" panose="02020603050405020304" pitchFamily="18" charset="0"/>
              </a:rPr>
              <a:t>, que fueron procesados y analizados hasta generar la conocida imagen de menos de 1 MB.</a:t>
            </a:r>
            <a:endParaRPr lang="es-ES" sz="1200" kern="100" dirty="0">
              <a:effectLst/>
              <a:ea typeface="Calibri" panose="020F0502020204030204" pitchFamily="34" charset="0"/>
              <a:cs typeface="Times New Roman" panose="02020603050405020304" pitchFamily="18" charset="0"/>
            </a:endParaRPr>
          </a:p>
          <a:p>
            <a:endParaRPr lang="es-ES" dirty="0"/>
          </a:p>
        </p:txBody>
      </p:sp>
      <p:sp>
        <p:nvSpPr>
          <p:cNvPr id="12" name="CuadroTexto 11">
            <a:extLst>
              <a:ext uri="{FF2B5EF4-FFF2-40B4-BE49-F238E27FC236}">
                <a16:creationId xmlns:a16="http://schemas.microsoft.com/office/drawing/2014/main" id="{6274ADE1-4249-BD3D-8B0E-46DEE23482F6}"/>
              </a:ext>
            </a:extLst>
          </p:cNvPr>
          <p:cNvSpPr txBox="1"/>
          <p:nvPr/>
        </p:nvSpPr>
        <p:spPr>
          <a:xfrm>
            <a:off x="7116458" y="3335471"/>
            <a:ext cx="4932107" cy="3042821"/>
          </a:xfrm>
          <a:prstGeom prst="rect">
            <a:avLst/>
          </a:prstGeom>
          <a:noFill/>
        </p:spPr>
        <p:txBody>
          <a:bodyPr wrap="square">
            <a:spAutoFit/>
          </a:bodyPr>
          <a:lstStyle/>
          <a:p>
            <a:pPr algn="just" fontAlgn="base">
              <a:lnSpc>
                <a:spcPct val="107000"/>
              </a:lnSpc>
              <a:spcAft>
                <a:spcPts val="1875"/>
              </a:spcAft>
            </a:pPr>
            <a:r>
              <a:rPr lang="es-ES" dirty="0">
                <a:solidFill>
                  <a:srgbClr val="222222"/>
                </a:solidFill>
                <a:effectLst/>
                <a:ea typeface="Times New Roman" panose="02020603050405020304" pitchFamily="18" charset="0"/>
              </a:rPr>
              <a:t>Al contrario que en el LHC, no existía la infraestructura necesaria para transferencia de datos a ese nivel, ni merecía la pena desarrollarla al ser un caso de uso puntual. Por tanto, lo que se decidió fue </a:t>
            </a:r>
            <a:r>
              <a:rPr lang="es-ES" b="0" dirty="0">
                <a:solidFill>
                  <a:srgbClr val="222222"/>
                </a:solidFill>
                <a:effectLst/>
                <a:ea typeface="Times New Roman" panose="02020603050405020304" pitchFamily="18" charset="0"/>
              </a:rPr>
              <a:t>transportar físicamente los discos duros por vía aérea, marítima y terrestre (</a:t>
            </a:r>
            <a:r>
              <a:rPr lang="es-ES" spc="15" dirty="0">
                <a:solidFill>
                  <a:srgbClr val="000000"/>
                </a:solidFill>
                <a:effectLst/>
                <a:ea typeface="Calibri" panose="020F0502020204030204" pitchFamily="34" charset="0"/>
              </a:rPr>
              <a:t>1000 discos </a:t>
            </a:r>
            <a:r>
              <a:rPr lang="es-ES" b="0" dirty="0">
                <a:solidFill>
                  <a:srgbClr val="222222"/>
                </a:solidFill>
                <a:effectLst/>
                <a:ea typeface="Times New Roman" panose="02020603050405020304" pitchFamily="18" charset="0"/>
              </a:rPr>
              <a:t>)</a:t>
            </a:r>
            <a:r>
              <a:rPr lang="es-ES" dirty="0">
                <a:solidFill>
                  <a:srgbClr val="222222"/>
                </a:solidFill>
                <a:effectLst/>
                <a:ea typeface="Times New Roman" panose="02020603050405020304" pitchFamily="18" charset="0"/>
              </a:rPr>
              <a:t>. Uno de los radiotelescopios estaba situado en la Antártida, y hubo que esperar al verano para que el deshielo parcial permitiera tener acceso físico a sus discos duros.</a:t>
            </a:r>
            <a:endParaRPr lang="es-ES" kern="100" spc="15" dirty="0">
              <a:solidFill>
                <a:srgbClr val="000000"/>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563186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168DC85-EA04-1364-45CA-575C05412878}"/>
              </a:ext>
            </a:extLst>
          </p:cNvPr>
          <p:cNvSpPr>
            <a:spLocks noGrp="1"/>
          </p:cNvSpPr>
          <p:nvPr>
            <p:ph type="title"/>
          </p:nvPr>
        </p:nvSpPr>
        <p:spPr>
          <a:xfrm>
            <a:off x="640080" y="325369"/>
            <a:ext cx="4368602" cy="1956841"/>
          </a:xfrm>
        </p:spPr>
        <p:txBody>
          <a:bodyPr anchor="b">
            <a:normAutofit/>
          </a:bodyPr>
          <a:lstStyle/>
          <a:p>
            <a:r>
              <a:rPr lang="es-ES" sz="4200"/>
              <a:t>Ciencia de Datos en el contexto Big Data</a:t>
            </a:r>
          </a:p>
        </p:txBody>
      </p:sp>
      <p:sp>
        <p:nvSpPr>
          <p:cNvPr id="2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994C2E29-BD0B-275C-A970-C8EBB2BE1A5A}"/>
              </a:ext>
            </a:extLst>
          </p:cNvPr>
          <p:cNvSpPr>
            <a:spLocks noGrp="1"/>
          </p:cNvSpPr>
          <p:nvPr>
            <p:ph idx="1"/>
          </p:nvPr>
        </p:nvSpPr>
        <p:spPr>
          <a:xfrm>
            <a:off x="640080" y="2872899"/>
            <a:ext cx="4243589" cy="3320668"/>
          </a:xfrm>
        </p:spPr>
        <p:txBody>
          <a:bodyPr>
            <a:normAutofit/>
          </a:bodyPr>
          <a:lstStyle/>
          <a:p>
            <a:pPr marL="0" indent="0">
              <a:buNone/>
            </a:pPr>
            <a:r>
              <a:rPr lang="es-ES" sz="1700" dirty="0"/>
              <a:t>¿Qué es Big Data?</a:t>
            </a:r>
          </a:p>
          <a:p>
            <a:pPr marL="0" indent="0">
              <a:buNone/>
            </a:pPr>
            <a:r>
              <a:rPr lang="es-ES" sz="1700" dirty="0"/>
              <a:t>Big Data hace referencia a un volumen masivo de datos que es tan grande que es difícil de procesar utilizando tecnología tradicional. De modo que requiere el uso de tecnologías especiales (</a:t>
            </a:r>
            <a:r>
              <a:rPr lang="es-ES" sz="1700" dirty="0" err="1"/>
              <a:t>cloud</a:t>
            </a:r>
            <a:r>
              <a:rPr lang="es-ES" sz="1700" dirty="0"/>
              <a:t> por ejemplo) </a:t>
            </a:r>
          </a:p>
          <a:p>
            <a:pPr marL="0" indent="0">
              <a:buNone/>
            </a:pPr>
            <a:endParaRPr lang="es-ES" sz="1700" dirty="0"/>
          </a:p>
          <a:p>
            <a:pPr marL="0" indent="0">
              <a:buNone/>
            </a:pPr>
            <a:r>
              <a:rPr lang="es-ES" sz="1700" dirty="0"/>
              <a:t>En la mayoría de los escenarios empresariales, el volumen de datos es demasiado grande o se mueve demasiado rápido o supera la capacidad de procesamiento actual.</a:t>
            </a:r>
          </a:p>
        </p:txBody>
      </p:sp>
      <p:pic>
        <p:nvPicPr>
          <p:cNvPr id="5" name="Picture 4">
            <a:extLst>
              <a:ext uri="{FF2B5EF4-FFF2-40B4-BE49-F238E27FC236}">
                <a16:creationId xmlns:a16="http://schemas.microsoft.com/office/drawing/2014/main" id="{E7E93CCB-9B8C-3993-46FF-37B96224B120}"/>
              </a:ext>
            </a:extLst>
          </p:cNvPr>
          <p:cNvPicPr>
            <a:picLocks noChangeAspect="1"/>
          </p:cNvPicPr>
          <p:nvPr/>
        </p:nvPicPr>
        <p:blipFill rotWithShape="1">
          <a:blip r:embed="rId2"/>
          <a:srcRect l="5098" r="3848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5036734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4257B9CB-8C9A-D4FE-ED6B-B57799FAF7CE}"/>
              </a:ext>
            </a:extLst>
          </p:cNvPr>
          <p:cNvSpPr>
            <a:spLocks noGrp="1"/>
          </p:cNvSpPr>
          <p:nvPr>
            <p:ph type="title"/>
          </p:nvPr>
        </p:nvSpPr>
        <p:spPr>
          <a:xfrm>
            <a:off x="826396" y="586855"/>
            <a:ext cx="4230100" cy="3387497"/>
          </a:xfrm>
        </p:spPr>
        <p:txBody>
          <a:bodyPr anchor="b">
            <a:normAutofit/>
          </a:bodyPr>
          <a:lstStyle/>
          <a:p>
            <a:pPr algn="r"/>
            <a:r>
              <a:rPr lang="es-ES" sz="4000">
                <a:solidFill>
                  <a:srgbClr val="FFFFFF"/>
                </a:solidFill>
              </a:rPr>
              <a:t>Madurez Digital Big Data</a:t>
            </a:r>
          </a:p>
        </p:txBody>
      </p:sp>
      <p:sp>
        <p:nvSpPr>
          <p:cNvPr id="3" name="Marcador de contenido 2">
            <a:extLst>
              <a:ext uri="{FF2B5EF4-FFF2-40B4-BE49-F238E27FC236}">
                <a16:creationId xmlns:a16="http://schemas.microsoft.com/office/drawing/2014/main" id="{E719DB06-9316-237D-5ACA-90A5E50049C9}"/>
              </a:ext>
            </a:extLst>
          </p:cNvPr>
          <p:cNvSpPr>
            <a:spLocks noGrp="1"/>
          </p:cNvSpPr>
          <p:nvPr>
            <p:ph idx="1"/>
          </p:nvPr>
        </p:nvSpPr>
        <p:spPr>
          <a:xfrm>
            <a:off x="6096000" y="649480"/>
            <a:ext cx="5734639" cy="5546047"/>
          </a:xfrm>
        </p:spPr>
        <p:txBody>
          <a:bodyPr anchor="ctr">
            <a:normAutofit/>
          </a:bodyPr>
          <a:lstStyle/>
          <a:p>
            <a:pPr marL="0" indent="0" algn="just">
              <a:buNone/>
            </a:pPr>
            <a:r>
              <a:rPr lang="es-ES" sz="2000" b="0" i="0" dirty="0">
                <a:effectLst/>
                <a:latin typeface="SF Pro Display"/>
              </a:rPr>
              <a:t>Entendemos la madurez digital como el estado en el que se encuentra una empresa, desde el punto de vista de hardware, software e incluso factor cultural. Es decir, qué métodos, herramientas y recursos ha desarrollado una empresa para implementar la transformación digital en su negocio.</a:t>
            </a:r>
            <a:endParaRPr lang="es-ES" sz="2000" dirty="0"/>
          </a:p>
        </p:txBody>
      </p:sp>
    </p:spTree>
    <p:extLst>
      <p:ext uri="{BB962C8B-B14F-4D97-AF65-F5344CB8AC3E}">
        <p14:creationId xmlns:p14="http://schemas.microsoft.com/office/powerpoint/2010/main" val="38494673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6">
            <a:extLst>
              <a:ext uri="{FF2B5EF4-FFF2-40B4-BE49-F238E27FC236}">
                <a16:creationId xmlns:a16="http://schemas.microsoft.com/office/drawing/2014/main" id="{11F2DAE7-746B-623F-A60D-9ED183AFDAD1}"/>
              </a:ext>
            </a:extLst>
          </p:cNvPr>
          <p:cNvPicPr>
            <a:picLocks noChangeAspect="1"/>
          </p:cNvPicPr>
          <p:nvPr/>
        </p:nvPicPr>
        <p:blipFill>
          <a:blip r:embed="rId2"/>
          <a:stretch>
            <a:fillRect/>
          </a:stretch>
        </p:blipFill>
        <p:spPr>
          <a:xfrm>
            <a:off x="778620" y="721151"/>
            <a:ext cx="10427369" cy="5943600"/>
          </a:xfrm>
          <a:prstGeom prst="rect">
            <a:avLst/>
          </a:prstGeom>
        </p:spPr>
      </p:pic>
    </p:spTree>
    <p:extLst>
      <p:ext uri="{BB962C8B-B14F-4D97-AF65-F5344CB8AC3E}">
        <p14:creationId xmlns:p14="http://schemas.microsoft.com/office/powerpoint/2010/main" val="20187000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AFA88216-75EE-C26C-4D12-9AC80D3ADA00}"/>
              </a:ext>
            </a:extLst>
          </p:cNvPr>
          <p:cNvPicPr>
            <a:picLocks noChangeAspect="1"/>
          </p:cNvPicPr>
          <p:nvPr/>
        </p:nvPicPr>
        <p:blipFill>
          <a:blip r:embed="rId2"/>
          <a:stretch>
            <a:fillRect/>
          </a:stretch>
        </p:blipFill>
        <p:spPr>
          <a:xfrm>
            <a:off x="2469823" y="-6803"/>
            <a:ext cx="7160606" cy="6784675"/>
          </a:xfrm>
          <a:prstGeom prst="rect">
            <a:avLst/>
          </a:prstGeom>
        </p:spPr>
      </p:pic>
    </p:spTree>
    <p:extLst>
      <p:ext uri="{BB962C8B-B14F-4D97-AF65-F5344CB8AC3E}">
        <p14:creationId xmlns:p14="http://schemas.microsoft.com/office/powerpoint/2010/main" val="19150448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17E911-875F-4DE5-8699-99D9F1805A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7DC6DA8-7736-D65D-49E2-8C4D32B90691}"/>
              </a:ext>
            </a:extLst>
          </p:cNvPr>
          <p:cNvSpPr>
            <a:spLocks noGrp="1"/>
          </p:cNvSpPr>
          <p:nvPr>
            <p:ph type="title"/>
          </p:nvPr>
        </p:nvSpPr>
        <p:spPr>
          <a:xfrm>
            <a:off x="466722" y="586855"/>
            <a:ext cx="3201366" cy="3387497"/>
          </a:xfrm>
        </p:spPr>
        <p:txBody>
          <a:bodyPr anchor="b">
            <a:normAutofit/>
          </a:bodyPr>
          <a:lstStyle/>
          <a:p>
            <a:pPr algn="r"/>
            <a:r>
              <a:rPr lang="es-ES" sz="4000" dirty="0">
                <a:solidFill>
                  <a:srgbClr val="FFFFFF"/>
                </a:solidFill>
              </a:rPr>
              <a:t>Actividad 2:</a:t>
            </a:r>
          </a:p>
        </p:txBody>
      </p:sp>
      <p:sp>
        <p:nvSpPr>
          <p:cNvPr id="3" name="Marcador de contenido 2">
            <a:extLst>
              <a:ext uri="{FF2B5EF4-FFF2-40B4-BE49-F238E27FC236}">
                <a16:creationId xmlns:a16="http://schemas.microsoft.com/office/drawing/2014/main" id="{2DE1ADED-F12F-85E6-61F3-E844BED02BEF}"/>
              </a:ext>
            </a:extLst>
          </p:cNvPr>
          <p:cNvSpPr>
            <a:spLocks noGrp="1"/>
          </p:cNvSpPr>
          <p:nvPr>
            <p:ph idx="1"/>
          </p:nvPr>
        </p:nvSpPr>
        <p:spPr>
          <a:xfrm>
            <a:off x="4026994" y="197224"/>
            <a:ext cx="4082498" cy="6650638"/>
          </a:xfrm>
        </p:spPr>
        <p:txBody>
          <a:bodyPr anchor="ctr">
            <a:normAutofit/>
          </a:bodyPr>
          <a:lstStyle/>
          <a:p>
            <a:pPr marL="0" indent="0" algn="ctr">
              <a:buNone/>
            </a:pPr>
            <a:r>
              <a:rPr lang="es-ES" sz="2000" dirty="0"/>
              <a:t>Exposiciones.</a:t>
            </a:r>
          </a:p>
          <a:p>
            <a:pPr marL="0" indent="0" algn="ctr">
              <a:buNone/>
            </a:pPr>
            <a:r>
              <a:rPr lang="es-ES" sz="2000" dirty="0"/>
              <a:t>¿Temática por sorteo o libre elección?</a:t>
            </a:r>
          </a:p>
          <a:p>
            <a:pPr marL="0" indent="0">
              <a:buNone/>
            </a:pPr>
            <a:r>
              <a:rPr lang="es-ES" sz="2000" dirty="0"/>
              <a:t>1.- Digital </a:t>
            </a:r>
            <a:r>
              <a:rPr lang="es-ES" sz="2000" dirty="0" err="1"/>
              <a:t>Maturity</a:t>
            </a:r>
            <a:r>
              <a:rPr lang="es-ES" sz="2000" dirty="0"/>
              <a:t>: </a:t>
            </a:r>
            <a:r>
              <a:rPr lang="es-ES" sz="2000" dirty="0" err="1"/>
              <a:t>Definition</a:t>
            </a:r>
            <a:r>
              <a:rPr lang="es-ES" sz="2000" dirty="0"/>
              <a:t>, </a:t>
            </a:r>
            <a:r>
              <a:rPr lang="es-ES" sz="2000" dirty="0" err="1"/>
              <a:t>Models</a:t>
            </a:r>
            <a:r>
              <a:rPr lang="es-ES" sz="2000" dirty="0"/>
              <a:t> &amp; </a:t>
            </a:r>
            <a:r>
              <a:rPr lang="es-ES" sz="2000" dirty="0" err="1"/>
              <a:t>Measuring</a:t>
            </a:r>
            <a:r>
              <a:rPr lang="es-ES" sz="2000" dirty="0"/>
              <a:t> (</a:t>
            </a:r>
            <a:r>
              <a:rPr lang="es-ES" sz="2000" b="1" i="1" dirty="0"/>
              <a:t>Digital </a:t>
            </a:r>
            <a:r>
              <a:rPr lang="es-ES" sz="2000" b="1" i="1" dirty="0" err="1"/>
              <a:t>Maturity</a:t>
            </a:r>
            <a:r>
              <a:rPr lang="es-ES" sz="2000" b="1" i="1" dirty="0"/>
              <a:t> </a:t>
            </a:r>
            <a:r>
              <a:rPr lang="es-ES" sz="2000" b="1" i="1" dirty="0">
                <a:latin typeface="Cambria Math" panose="02040503050406030204" pitchFamily="18" charset="0"/>
                <a:ea typeface="Cambria Math" panose="02040503050406030204" pitchFamily="18" charset="0"/>
              </a:rPr>
              <a:t>≠ Digital </a:t>
            </a:r>
            <a:r>
              <a:rPr lang="es-ES" sz="2000" b="1" i="1" dirty="0" err="1">
                <a:latin typeface="Cambria Math" panose="02040503050406030204" pitchFamily="18" charset="0"/>
                <a:ea typeface="Cambria Math" panose="02040503050406030204" pitchFamily="18" charset="0"/>
              </a:rPr>
              <a:t>Transformation</a:t>
            </a:r>
            <a:r>
              <a:rPr lang="es-ES" sz="2000" dirty="0"/>
              <a:t>)</a:t>
            </a:r>
          </a:p>
          <a:p>
            <a:pPr marL="0" indent="0">
              <a:buNone/>
            </a:pPr>
            <a:r>
              <a:rPr lang="es-ES" sz="2000" dirty="0"/>
              <a:t>2.- Data </a:t>
            </a:r>
            <a:r>
              <a:rPr lang="es-ES" sz="2000" dirty="0" err="1"/>
              <a:t>Driven</a:t>
            </a:r>
            <a:r>
              <a:rPr lang="es-ES" sz="2000" dirty="0"/>
              <a:t> </a:t>
            </a:r>
            <a:r>
              <a:rPr lang="es-ES" sz="2000" dirty="0" err="1"/>
              <a:t>Maturity</a:t>
            </a:r>
            <a:r>
              <a:rPr lang="es-ES" sz="2000" dirty="0"/>
              <a:t>: </a:t>
            </a:r>
            <a:r>
              <a:rPr lang="es-ES" sz="2000" dirty="0" err="1"/>
              <a:t>Definition</a:t>
            </a:r>
            <a:r>
              <a:rPr lang="es-ES" sz="2000" dirty="0"/>
              <a:t>, </a:t>
            </a:r>
            <a:r>
              <a:rPr lang="es-ES" sz="2000" dirty="0" err="1"/>
              <a:t>Models</a:t>
            </a:r>
            <a:r>
              <a:rPr lang="es-ES" sz="2000" dirty="0"/>
              <a:t> &amp; </a:t>
            </a:r>
            <a:r>
              <a:rPr lang="es-ES" sz="2000" dirty="0" err="1"/>
              <a:t>Measuring</a:t>
            </a:r>
            <a:endParaRPr lang="es-ES" sz="2000" dirty="0"/>
          </a:p>
          <a:p>
            <a:pPr marL="0" indent="0">
              <a:buNone/>
            </a:pPr>
            <a:r>
              <a:rPr lang="es-ES" sz="2000" dirty="0"/>
              <a:t>3.- Big Data </a:t>
            </a:r>
            <a:r>
              <a:rPr lang="es-ES" sz="2000" dirty="0" err="1"/>
              <a:t>Maturity</a:t>
            </a:r>
            <a:r>
              <a:rPr lang="es-ES" sz="2000" dirty="0"/>
              <a:t>: </a:t>
            </a:r>
            <a:r>
              <a:rPr lang="es-ES" sz="2000" dirty="0" err="1"/>
              <a:t>Definition</a:t>
            </a:r>
            <a:r>
              <a:rPr lang="es-ES" sz="2000" dirty="0"/>
              <a:t>, </a:t>
            </a:r>
            <a:r>
              <a:rPr lang="es-ES" sz="2000" dirty="0" err="1"/>
              <a:t>Models</a:t>
            </a:r>
            <a:r>
              <a:rPr lang="es-ES" sz="2000" dirty="0"/>
              <a:t> &amp; </a:t>
            </a:r>
            <a:r>
              <a:rPr lang="es-ES" sz="2000" dirty="0" err="1"/>
              <a:t>Measuring</a:t>
            </a:r>
            <a:endParaRPr lang="es-ES" sz="2000" dirty="0"/>
          </a:p>
          <a:p>
            <a:pPr marL="0" indent="0">
              <a:buNone/>
            </a:pPr>
            <a:r>
              <a:rPr lang="es-ES" sz="2000" dirty="0"/>
              <a:t>4.- Data </a:t>
            </a:r>
            <a:r>
              <a:rPr lang="es-ES" sz="2000" dirty="0" err="1"/>
              <a:t>Science</a:t>
            </a:r>
            <a:r>
              <a:rPr lang="es-ES" sz="2000" dirty="0"/>
              <a:t> </a:t>
            </a:r>
            <a:r>
              <a:rPr lang="es-ES" sz="2000" dirty="0" err="1"/>
              <a:t>Maturity</a:t>
            </a:r>
            <a:r>
              <a:rPr lang="es-ES" sz="2000" dirty="0"/>
              <a:t>: </a:t>
            </a:r>
            <a:r>
              <a:rPr lang="es-ES" sz="2000" dirty="0" err="1"/>
              <a:t>Definition</a:t>
            </a:r>
            <a:r>
              <a:rPr lang="es-ES" sz="2000" dirty="0"/>
              <a:t>, </a:t>
            </a:r>
            <a:r>
              <a:rPr lang="es-ES" sz="2000" dirty="0" err="1"/>
              <a:t>Models</a:t>
            </a:r>
            <a:r>
              <a:rPr lang="es-ES" sz="2000" dirty="0"/>
              <a:t> &amp; </a:t>
            </a:r>
            <a:r>
              <a:rPr lang="es-ES" sz="2000" dirty="0" err="1"/>
              <a:t>Measuring</a:t>
            </a:r>
            <a:endParaRPr lang="es-ES" sz="2000" dirty="0"/>
          </a:p>
          <a:p>
            <a:pPr marL="0" indent="0">
              <a:buNone/>
            </a:pPr>
            <a:r>
              <a:rPr lang="es-ES" sz="2000" dirty="0"/>
              <a:t>5.- </a:t>
            </a:r>
            <a:r>
              <a:rPr lang="es-ES" sz="2000" dirty="0" err="1"/>
              <a:t>GenAI</a:t>
            </a:r>
            <a:r>
              <a:rPr lang="es-ES" sz="2000" dirty="0"/>
              <a:t> </a:t>
            </a:r>
            <a:r>
              <a:rPr lang="es-ES" sz="2000" dirty="0" err="1"/>
              <a:t>Maturity</a:t>
            </a:r>
            <a:r>
              <a:rPr lang="es-ES" sz="2000" dirty="0"/>
              <a:t>: </a:t>
            </a:r>
            <a:r>
              <a:rPr lang="es-ES" sz="2000" dirty="0" err="1"/>
              <a:t>Definition</a:t>
            </a:r>
            <a:r>
              <a:rPr lang="es-ES" sz="2000" dirty="0"/>
              <a:t>, </a:t>
            </a:r>
            <a:r>
              <a:rPr lang="es-ES" sz="2000" dirty="0" err="1"/>
              <a:t>Models</a:t>
            </a:r>
            <a:r>
              <a:rPr lang="es-ES" sz="2000" dirty="0"/>
              <a:t> &amp; </a:t>
            </a:r>
            <a:r>
              <a:rPr lang="es-ES" sz="2000" dirty="0" err="1"/>
              <a:t>Measuring</a:t>
            </a:r>
            <a:endParaRPr lang="es-ES" sz="2000" dirty="0"/>
          </a:p>
          <a:p>
            <a:pPr marL="0" indent="0">
              <a:buNone/>
            </a:pPr>
            <a:endParaRPr lang="es-ES" sz="2000" dirty="0"/>
          </a:p>
        </p:txBody>
      </p:sp>
      <p:pic>
        <p:nvPicPr>
          <p:cNvPr id="5" name="Picture 4" descr="Vista en ángulo reducido de rascacielos modernos sobre un cielo dramático">
            <a:extLst>
              <a:ext uri="{FF2B5EF4-FFF2-40B4-BE49-F238E27FC236}">
                <a16:creationId xmlns:a16="http://schemas.microsoft.com/office/drawing/2014/main" id="{DDDF0BFD-56A9-4D87-61F5-A48D73CF147C}"/>
              </a:ext>
            </a:extLst>
          </p:cNvPr>
          <p:cNvPicPr>
            <a:picLocks noChangeAspect="1"/>
          </p:cNvPicPr>
          <p:nvPr/>
        </p:nvPicPr>
        <p:blipFill rotWithShape="1">
          <a:blip r:embed="rId2"/>
          <a:srcRect l="21776" r="38488" b="-1"/>
          <a:stretch/>
        </p:blipFill>
        <p:spPr>
          <a:xfrm>
            <a:off x="8109502" y="10"/>
            <a:ext cx="4082498" cy="6857990"/>
          </a:xfrm>
          <a:prstGeom prst="rect">
            <a:avLst/>
          </a:prstGeom>
        </p:spPr>
      </p:pic>
    </p:spTree>
    <p:extLst>
      <p:ext uri="{BB962C8B-B14F-4D97-AF65-F5344CB8AC3E}">
        <p14:creationId xmlns:p14="http://schemas.microsoft.com/office/powerpoint/2010/main" val="27031118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9192C51-B764-4A9B-9587-5EF8B628B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uadroTexto 4">
            <a:extLst>
              <a:ext uri="{FF2B5EF4-FFF2-40B4-BE49-F238E27FC236}">
                <a16:creationId xmlns:a16="http://schemas.microsoft.com/office/drawing/2014/main" id="{800E3CAE-1681-5108-F5E6-5E95E2A1B7AD}"/>
              </a:ext>
            </a:extLst>
          </p:cNvPr>
          <p:cNvSpPr txBox="1"/>
          <p:nvPr/>
        </p:nvSpPr>
        <p:spPr>
          <a:xfrm>
            <a:off x="271066" y="914308"/>
            <a:ext cx="5604195" cy="4667933"/>
          </a:xfrm>
          <a:prstGeom prst="rect">
            <a:avLst/>
          </a:prstGeom>
        </p:spPr>
        <p:txBody>
          <a:bodyPr vert="horz" lIns="91440" tIns="45720" rIns="91440" bIns="45720" rtlCol="0">
            <a:normAutofit fontScale="92500" lnSpcReduction="10000"/>
          </a:bodyPr>
          <a:lstStyle/>
          <a:p>
            <a:pPr>
              <a:lnSpc>
                <a:spcPct val="90000"/>
              </a:lnSpc>
              <a:spcAft>
                <a:spcPts val="600"/>
              </a:spcAft>
            </a:pPr>
            <a:r>
              <a:rPr lang="en-US" sz="2000" dirty="0"/>
              <a:t>La </a:t>
            </a:r>
            <a:r>
              <a:rPr lang="en-US" sz="2000" dirty="0" err="1"/>
              <a:t>descripción</a:t>
            </a:r>
            <a:r>
              <a:rPr lang="en-US" sz="2000" dirty="0"/>
              <a:t> de big data </a:t>
            </a:r>
            <a:r>
              <a:rPr lang="en-US" sz="2000" dirty="0" err="1"/>
              <a:t>debe</a:t>
            </a:r>
            <a:r>
              <a:rPr lang="en-US" sz="2000" dirty="0"/>
              <a:t> </a:t>
            </a:r>
            <a:r>
              <a:rPr lang="en-US" sz="2000" dirty="0" err="1"/>
              <a:t>incluir</a:t>
            </a:r>
            <a:r>
              <a:rPr lang="en-US" sz="2000" dirty="0"/>
              <a:t> las 3 V o las 5 V. </a:t>
            </a:r>
          </a:p>
          <a:p>
            <a:pPr>
              <a:lnSpc>
                <a:spcPct val="90000"/>
              </a:lnSpc>
              <a:spcAft>
                <a:spcPts val="600"/>
              </a:spcAft>
            </a:pPr>
            <a:r>
              <a:rPr lang="en-US" sz="2000" dirty="0" err="1"/>
              <a:t>Inicialmente</a:t>
            </a:r>
            <a:r>
              <a:rPr lang="en-US" sz="2000" dirty="0"/>
              <a:t> </a:t>
            </a:r>
            <a:r>
              <a:rPr lang="en-US" sz="2000" dirty="0" err="1"/>
              <a:t>eran</a:t>
            </a:r>
            <a:r>
              <a:rPr lang="en-US" sz="2000" dirty="0"/>
              <a:t> </a:t>
            </a:r>
            <a:r>
              <a:rPr lang="en-US" sz="2000" dirty="0" err="1"/>
              <a:t>tres</a:t>
            </a:r>
            <a:r>
              <a:rPr lang="en-US" sz="2000" dirty="0"/>
              <a:t>:</a:t>
            </a:r>
          </a:p>
          <a:p>
            <a:pPr marL="457200" indent="-342900">
              <a:lnSpc>
                <a:spcPct val="90000"/>
              </a:lnSpc>
              <a:spcAft>
                <a:spcPts val="600"/>
              </a:spcAft>
              <a:buFont typeface="+mj-lt"/>
              <a:buAutoNum type="arabicPeriod"/>
            </a:pPr>
            <a:r>
              <a:rPr lang="en-US" sz="2000" dirty="0" err="1"/>
              <a:t>Volumen</a:t>
            </a:r>
            <a:r>
              <a:rPr lang="en-US" sz="2000" dirty="0"/>
              <a:t> de </a:t>
            </a:r>
            <a:r>
              <a:rPr lang="en-US" sz="2000" dirty="0" err="1"/>
              <a:t>datos</a:t>
            </a:r>
            <a:r>
              <a:rPr lang="en-US" sz="2000" dirty="0"/>
              <a:t>: la gran </a:t>
            </a:r>
            <a:r>
              <a:rPr lang="en-US" sz="2000" dirty="0" err="1"/>
              <a:t>cantidad</a:t>
            </a:r>
            <a:r>
              <a:rPr lang="en-US" sz="2000" dirty="0"/>
              <a:t> de </a:t>
            </a:r>
            <a:r>
              <a:rPr lang="en-US" sz="2000" dirty="0" err="1"/>
              <a:t>datos</a:t>
            </a:r>
            <a:endParaRPr lang="en-US" sz="2000" dirty="0"/>
          </a:p>
          <a:p>
            <a:pPr marL="457200" indent="-342900">
              <a:lnSpc>
                <a:spcPct val="90000"/>
              </a:lnSpc>
              <a:spcAft>
                <a:spcPts val="600"/>
              </a:spcAft>
              <a:buFont typeface="+mj-lt"/>
              <a:buAutoNum type="arabicPeriod"/>
            </a:pPr>
            <a:r>
              <a:rPr lang="en-US" sz="2000" dirty="0" err="1"/>
              <a:t>Variedad</a:t>
            </a:r>
            <a:r>
              <a:rPr lang="en-US" sz="2000" dirty="0"/>
              <a:t> de </a:t>
            </a:r>
            <a:r>
              <a:rPr lang="en-US" sz="2000" dirty="0" err="1"/>
              <a:t>datos</a:t>
            </a:r>
            <a:r>
              <a:rPr lang="en-US" sz="2000" dirty="0"/>
              <a:t>: </a:t>
            </a:r>
            <a:r>
              <a:rPr lang="en-US" sz="2000" dirty="0" err="1"/>
              <a:t>tipos</a:t>
            </a:r>
            <a:r>
              <a:rPr lang="en-US" sz="2000" dirty="0"/>
              <a:t> </a:t>
            </a:r>
            <a:r>
              <a:rPr lang="en-US" sz="2000" dirty="0" err="1"/>
              <a:t>dispares</a:t>
            </a:r>
            <a:r>
              <a:rPr lang="en-US" sz="2000" dirty="0"/>
              <a:t>, </a:t>
            </a:r>
            <a:r>
              <a:rPr lang="en-US" sz="2000" dirty="0" err="1"/>
              <a:t>diferentes</a:t>
            </a:r>
            <a:r>
              <a:rPr lang="en-US" sz="2000" dirty="0"/>
              <a:t> </a:t>
            </a:r>
            <a:r>
              <a:rPr lang="en-US" sz="2000" dirty="0" err="1"/>
              <a:t>estructuras</a:t>
            </a:r>
            <a:r>
              <a:rPr lang="en-US" sz="2000" dirty="0"/>
              <a:t> y </a:t>
            </a:r>
            <a:r>
              <a:rPr lang="en-US" sz="2000" dirty="0" err="1"/>
              <a:t>formatos</a:t>
            </a:r>
            <a:r>
              <a:rPr lang="en-US" sz="2000" dirty="0"/>
              <a:t> de </a:t>
            </a:r>
            <a:r>
              <a:rPr lang="en-US" sz="2000" dirty="0" err="1"/>
              <a:t>datos</a:t>
            </a:r>
            <a:endParaRPr lang="en-US" sz="2000" dirty="0"/>
          </a:p>
          <a:p>
            <a:pPr marL="457200" indent="-342900">
              <a:lnSpc>
                <a:spcPct val="90000"/>
              </a:lnSpc>
              <a:spcAft>
                <a:spcPts val="600"/>
              </a:spcAft>
              <a:buFont typeface="+mj-lt"/>
              <a:buAutoNum type="arabicPeriod"/>
            </a:pPr>
            <a:r>
              <a:rPr lang="en-US" sz="2000" dirty="0"/>
              <a:t> </a:t>
            </a:r>
            <a:r>
              <a:rPr lang="en-US" sz="2000" dirty="0" err="1"/>
              <a:t>Velocidad</a:t>
            </a:r>
            <a:r>
              <a:rPr lang="en-US" sz="2000" dirty="0"/>
              <a:t> de </a:t>
            </a:r>
            <a:r>
              <a:rPr lang="en-US" sz="2000" dirty="0" err="1"/>
              <a:t>datos</a:t>
            </a:r>
            <a:r>
              <a:rPr lang="en-US" sz="2000" dirty="0"/>
              <a:t>: </a:t>
            </a:r>
            <a:r>
              <a:rPr lang="en-US" sz="2000" dirty="0" err="1"/>
              <a:t>qué</a:t>
            </a:r>
            <a:r>
              <a:rPr lang="en-US" sz="2000" dirty="0"/>
              <a:t> tan </a:t>
            </a:r>
            <a:r>
              <a:rPr lang="en-US" sz="2000" dirty="0" err="1"/>
              <a:t>rápido</a:t>
            </a:r>
            <a:r>
              <a:rPr lang="en-US" sz="2000" dirty="0"/>
              <a:t> se </a:t>
            </a:r>
            <a:r>
              <a:rPr lang="en-US" sz="2000" dirty="0" err="1"/>
              <a:t>agregan</a:t>
            </a:r>
            <a:r>
              <a:rPr lang="en-US" sz="2000" dirty="0"/>
              <a:t> </a:t>
            </a:r>
            <a:r>
              <a:rPr lang="en-US" sz="2000" dirty="0" err="1"/>
              <a:t>datos</a:t>
            </a:r>
            <a:r>
              <a:rPr lang="en-US" sz="2000" dirty="0"/>
              <a:t> a </a:t>
            </a:r>
            <a:r>
              <a:rPr lang="en-US" sz="2000" dirty="0" err="1"/>
              <a:t>los</a:t>
            </a:r>
            <a:r>
              <a:rPr lang="en-US" sz="2000" dirty="0"/>
              <a:t> </a:t>
            </a:r>
            <a:r>
              <a:rPr lang="en-US" sz="2000" dirty="0" err="1"/>
              <a:t>sistemas</a:t>
            </a:r>
            <a:r>
              <a:rPr lang="en-US" sz="2000" dirty="0"/>
              <a:t>, se </a:t>
            </a:r>
            <a:r>
              <a:rPr lang="en-US" sz="2000" dirty="0" err="1"/>
              <a:t>actualizan</a:t>
            </a:r>
            <a:r>
              <a:rPr lang="en-US" sz="2000" dirty="0"/>
              <a:t>.</a:t>
            </a:r>
          </a:p>
          <a:p>
            <a:pPr marL="342900" indent="-228600">
              <a:lnSpc>
                <a:spcPct val="90000"/>
              </a:lnSpc>
              <a:spcAft>
                <a:spcPts val="600"/>
              </a:spcAft>
              <a:buFont typeface="Arial" panose="020B0604020202020204" pitchFamily="34" charset="0"/>
              <a:buChar char="•"/>
            </a:pPr>
            <a:endParaRPr lang="en-US" sz="2000" dirty="0"/>
          </a:p>
          <a:p>
            <a:pPr>
              <a:lnSpc>
                <a:spcPct val="90000"/>
              </a:lnSpc>
              <a:spcAft>
                <a:spcPts val="600"/>
              </a:spcAft>
            </a:pPr>
            <a:r>
              <a:rPr lang="en-US" sz="2000" dirty="0"/>
              <a:t>Luego se </a:t>
            </a:r>
            <a:r>
              <a:rPr lang="en-US" sz="2000" dirty="0" err="1"/>
              <a:t>agregaron</a:t>
            </a:r>
            <a:r>
              <a:rPr lang="en-US" sz="2000" dirty="0"/>
              <a:t> dos </a:t>
            </a:r>
            <a:r>
              <a:rPr lang="en-US" sz="2000" dirty="0" err="1"/>
              <a:t>cualidades</a:t>
            </a:r>
            <a:r>
              <a:rPr lang="en-US" sz="2000" dirty="0"/>
              <a:t> </a:t>
            </a:r>
            <a:r>
              <a:rPr lang="en-US" sz="2000" dirty="0" err="1"/>
              <a:t>más</a:t>
            </a:r>
            <a:r>
              <a:rPr lang="en-US" sz="2000" dirty="0"/>
              <a:t> para </a:t>
            </a:r>
            <a:r>
              <a:rPr lang="en-US" sz="2000" dirty="0" err="1"/>
              <a:t>convertirlo</a:t>
            </a:r>
            <a:r>
              <a:rPr lang="en-US" sz="2000" dirty="0"/>
              <a:t> </a:t>
            </a:r>
            <a:r>
              <a:rPr lang="en-US" sz="2000" dirty="0" err="1"/>
              <a:t>en</a:t>
            </a:r>
            <a:r>
              <a:rPr lang="en-US" sz="2000" dirty="0"/>
              <a:t> las 5 V de Big Data.</a:t>
            </a:r>
          </a:p>
          <a:p>
            <a:pPr marL="114300" indent="-342900">
              <a:lnSpc>
                <a:spcPct val="90000"/>
              </a:lnSpc>
              <a:spcAft>
                <a:spcPts val="600"/>
              </a:spcAft>
              <a:buFont typeface="+mj-lt"/>
              <a:buAutoNum type="arabicPeriod"/>
            </a:pPr>
            <a:endParaRPr lang="en-US" sz="2000" dirty="0"/>
          </a:p>
          <a:p>
            <a:pPr marL="342900" indent="-342900">
              <a:lnSpc>
                <a:spcPct val="90000"/>
              </a:lnSpc>
              <a:spcAft>
                <a:spcPts val="600"/>
              </a:spcAft>
              <a:buAutoNum type="arabicPeriod" startAt="4"/>
            </a:pPr>
            <a:r>
              <a:rPr lang="en-US" sz="2000" dirty="0"/>
              <a:t>Valor: ¿</a:t>
            </a:r>
            <a:r>
              <a:rPr lang="en-US" sz="2000" dirty="0" err="1"/>
              <a:t>Cuál</a:t>
            </a:r>
            <a:r>
              <a:rPr lang="en-US" sz="2000" dirty="0"/>
              <a:t> es </a:t>
            </a:r>
            <a:r>
              <a:rPr lang="en-US" sz="2000" dirty="0" err="1"/>
              <a:t>el</a:t>
            </a:r>
            <a:r>
              <a:rPr lang="en-US" sz="2000" dirty="0"/>
              <a:t> </a:t>
            </a:r>
            <a:r>
              <a:rPr lang="en-US" sz="2000" dirty="0" err="1"/>
              <a:t>retorno</a:t>
            </a:r>
            <a:r>
              <a:rPr lang="en-US" sz="2000" dirty="0"/>
              <a:t> de la </a:t>
            </a:r>
            <a:r>
              <a:rPr lang="en-US" sz="2000" dirty="0" err="1"/>
              <a:t>inversión</a:t>
            </a:r>
            <a:r>
              <a:rPr lang="en-US" sz="2000" dirty="0"/>
              <a:t> para </a:t>
            </a:r>
            <a:r>
              <a:rPr lang="en-US" sz="2000" dirty="0" err="1"/>
              <a:t>obtener</a:t>
            </a:r>
            <a:r>
              <a:rPr lang="en-US" sz="2000" dirty="0"/>
              <a:t> </a:t>
            </a:r>
            <a:r>
              <a:rPr lang="en-US" sz="2000" dirty="0" err="1"/>
              <a:t>estos</a:t>
            </a:r>
            <a:r>
              <a:rPr lang="en-US" sz="2000" dirty="0"/>
              <a:t> </a:t>
            </a:r>
            <a:r>
              <a:rPr lang="en-US" sz="2000" dirty="0" err="1"/>
              <a:t>datos</a:t>
            </a:r>
            <a:r>
              <a:rPr lang="en-US" sz="2000" dirty="0"/>
              <a:t>?</a:t>
            </a:r>
          </a:p>
          <a:p>
            <a:pPr marL="342900" indent="-342900">
              <a:lnSpc>
                <a:spcPct val="90000"/>
              </a:lnSpc>
              <a:spcAft>
                <a:spcPts val="600"/>
              </a:spcAft>
              <a:buAutoNum type="arabicPeriod" startAt="4"/>
            </a:pPr>
            <a:r>
              <a:rPr lang="en-US" sz="2000" dirty="0"/>
              <a:t> </a:t>
            </a:r>
            <a:r>
              <a:rPr lang="en-US" sz="2000" dirty="0" err="1"/>
              <a:t>Veracidad</a:t>
            </a:r>
            <a:r>
              <a:rPr lang="en-US" sz="2000" dirty="0"/>
              <a:t>: ¿</a:t>
            </a:r>
            <a:r>
              <a:rPr lang="en-US" sz="2000" dirty="0" err="1"/>
              <a:t>Cuál</a:t>
            </a:r>
            <a:r>
              <a:rPr lang="en-US" sz="2000" dirty="0"/>
              <a:t> es la </a:t>
            </a:r>
            <a:r>
              <a:rPr lang="en-US" sz="2000" dirty="0" err="1"/>
              <a:t>calidad</a:t>
            </a:r>
            <a:r>
              <a:rPr lang="en-US" sz="2000" dirty="0"/>
              <a:t> y </a:t>
            </a:r>
            <a:r>
              <a:rPr lang="en-US" sz="2000" dirty="0" err="1"/>
              <a:t>confiabilidad</a:t>
            </a:r>
            <a:r>
              <a:rPr lang="en-US" sz="2000" dirty="0"/>
              <a:t> y de </a:t>
            </a:r>
            <a:r>
              <a:rPr lang="en-US" sz="2000" dirty="0" err="1"/>
              <a:t>los</a:t>
            </a:r>
            <a:r>
              <a:rPr lang="en-US" sz="2000" dirty="0"/>
              <a:t> </a:t>
            </a:r>
            <a:r>
              <a:rPr lang="en-US" sz="2000" dirty="0" err="1"/>
              <a:t>datos</a:t>
            </a:r>
            <a:r>
              <a:rPr lang="en-US" sz="2000" dirty="0"/>
              <a:t>?</a:t>
            </a:r>
          </a:p>
        </p:txBody>
      </p:sp>
      <p:pic>
        <p:nvPicPr>
          <p:cNvPr id="7" name="Picture 6" descr="Gráficas financieras en una pantalla oscura">
            <a:extLst>
              <a:ext uri="{FF2B5EF4-FFF2-40B4-BE49-F238E27FC236}">
                <a16:creationId xmlns:a16="http://schemas.microsoft.com/office/drawing/2014/main" id="{BB573EF8-CE63-FE0B-A27D-9E2537D7AE9C}"/>
              </a:ext>
            </a:extLst>
          </p:cNvPr>
          <p:cNvPicPr>
            <a:picLocks noChangeAspect="1"/>
          </p:cNvPicPr>
          <p:nvPr/>
        </p:nvPicPr>
        <p:blipFill rotWithShape="1">
          <a:blip r:embed="rId2"/>
          <a:srcRect l="19742" r="25551"/>
          <a:stretch/>
        </p:blipFill>
        <p:spPr>
          <a:xfrm>
            <a:off x="6189155" y="10"/>
            <a:ext cx="6002844" cy="6857990"/>
          </a:xfrm>
          <a:prstGeom prst="rect">
            <a:avLst/>
          </a:prstGeom>
          <a:effectLst/>
        </p:spPr>
      </p:pic>
    </p:spTree>
    <p:extLst>
      <p:ext uri="{BB962C8B-B14F-4D97-AF65-F5344CB8AC3E}">
        <p14:creationId xmlns:p14="http://schemas.microsoft.com/office/powerpoint/2010/main" val="38910077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Diagrama&#10;&#10;Descripción generada automáticamente">
            <a:extLst>
              <a:ext uri="{FF2B5EF4-FFF2-40B4-BE49-F238E27FC236}">
                <a16:creationId xmlns:a16="http://schemas.microsoft.com/office/drawing/2014/main" id="{E2267B75-B3BC-14A0-BD47-7A5FB76E23B4}"/>
              </a:ext>
            </a:extLst>
          </p:cNvPr>
          <p:cNvPicPr>
            <a:picLocks noGrp="1" noChangeAspect="1"/>
          </p:cNvPicPr>
          <p:nvPr>
            <p:ph idx="1"/>
          </p:nvPr>
        </p:nvPicPr>
        <p:blipFill>
          <a:blip r:embed="rId2"/>
          <a:stretch>
            <a:fillRect/>
          </a:stretch>
        </p:blipFill>
        <p:spPr>
          <a:xfrm>
            <a:off x="1425389" y="124543"/>
            <a:ext cx="9206752" cy="6513776"/>
          </a:xfrm>
          <a:prstGeom prst="rect">
            <a:avLst/>
          </a:prstGeom>
        </p:spPr>
      </p:pic>
    </p:spTree>
    <p:extLst>
      <p:ext uri="{BB962C8B-B14F-4D97-AF65-F5344CB8AC3E}">
        <p14:creationId xmlns:p14="http://schemas.microsoft.com/office/powerpoint/2010/main" val="665589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DEA61599-32A4-6009-7F15-0BA1CACDA487}"/>
              </a:ext>
            </a:extLst>
          </p:cNvPr>
          <p:cNvSpPr txBox="1"/>
          <p:nvPr/>
        </p:nvSpPr>
        <p:spPr>
          <a:xfrm>
            <a:off x="5782235" y="1481514"/>
            <a:ext cx="5127811" cy="4801314"/>
          </a:xfrm>
          <a:prstGeom prst="rect">
            <a:avLst/>
          </a:prstGeom>
          <a:noFill/>
        </p:spPr>
        <p:txBody>
          <a:bodyPr wrap="square">
            <a:spAutoFit/>
          </a:bodyPr>
          <a:lstStyle/>
          <a:p>
            <a:r>
              <a:rPr lang="es-ES" sz="1800" b="0" i="0" u="none" strike="noStrike" baseline="0">
                <a:solidFill>
                  <a:srgbClr val="000000"/>
                </a:solidFill>
                <a:latin typeface="ITC Garamond Std"/>
              </a:rPr>
              <a:t>◾ Data Mining </a:t>
            </a:r>
          </a:p>
          <a:p>
            <a:r>
              <a:rPr lang="es-ES" sz="1800" b="0" i="0" u="none" strike="noStrike" baseline="0">
                <a:solidFill>
                  <a:srgbClr val="000000"/>
                </a:solidFill>
                <a:latin typeface="ITC Garamond Std"/>
              </a:rPr>
              <a:t>◾ Data Modeling </a:t>
            </a:r>
          </a:p>
          <a:p>
            <a:r>
              <a:rPr lang="es-ES" sz="1800" b="0" i="0" u="none" strike="noStrike" baseline="0">
                <a:solidFill>
                  <a:srgbClr val="000000"/>
                </a:solidFill>
                <a:latin typeface="ITC Garamond Std"/>
              </a:rPr>
              <a:t>◾ ML </a:t>
            </a:r>
          </a:p>
          <a:p>
            <a:r>
              <a:rPr lang="es-ES" sz="1800" b="0" i="0" u="none" strike="noStrike" baseline="0">
                <a:solidFill>
                  <a:srgbClr val="000000"/>
                </a:solidFill>
                <a:latin typeface="ITC Garamond Std"/>
              </a:rPr>
              <a:t>◾ Big Data </a:t>
            </a:r>
          </a:p>
          <a:p>
            <a:r>
              <a:rPr lang="es-ES" sz="1800" b="0" i="0" u="none" strike="noStrike" baseline="0">
                <a:solidFill>
                  <a:srgbClr val="000000"/>
                </a:solidFill>
                <a:latin typeface="ITC Garamond Std"/>
              </a:rPr>
              <a:t>◾ Data Science </a:t>
            </a:r>
          </a:p>
          <a:p>
            <a:r>
              <a:rPr lang="es-ES" sz="1800" b="0" i="0" u="none" strike="noStrike" baseline="0">
                <a:solidFill>
                  <a:srgbClr val="000000"/>
                </a:solidFill>
                <a:latin typeface="ITC Garamond Std"/>
              </a:rPr>
              <a:t>◾ Decision Science </a:t>
            </a:r>
          </a:p>
          <a:p>
            <a:r>
              <a:rPr lang="en-US" sz="1800" b="0" i="0" u="none" strike="noStrike" baseline="0">
                <a:solidFill>
                  <a:srgbClr val="000000"/>
                </a:solidFill>
                <a:latin typeface="ITC Garamond Std"/>
              </a:rPr>
              <a:t>◾ (Enterprise or Business) Decision Management </a:t>
            </a:r>
          </a:p>
          <a:p>
            <a:r>
              <a:rPr lang="es-ES" sz="1800" b="0" i="0" u="none" strike="noStrike" baseline="0">
                <a:solidFill>
                  <a:srgbClr val="000000"/>
                </a:solidFill>
                <a:latin typeface="ITC Garamond Std"/>
              </a:rPr>
              <a:t>◾ Business Process Management </a:t>
            </a:r>
          </a:p>
          <a:p>
            <a:r>
              <a:rPr lang="es-ES" sz="1800" b="0" i="0" u="none" strike="noStrike" baseline="0">
                <a:solidFill>
                  <a:srgbClr val="000000"/>
                </a:solidFill>
                <a:latin typeface="ITC Garamond Std"/>
              </a:rPr>
              <a:t>◾ Data Engineering </a:t>
            </a:r>
          </a:p>
          <a:p>
            <a:r>
              <a:rPr lang="es-ES" sz="1800" b="0" i="0" u="none" strike="noStrike" baseline="0">
                <a:solidFill>
                  <a:srgbClr val="000000"/>
                </a:solidFill>
                <a:latin typeface="ITC Garamond Std"/>
              </a:rPr>
              <a:t>◾ AI </a:t>
            </a:r>
          </a:p>
          <a:p>
            <a:r>
              <a:rPr lang="es-ES" sz="1800" b="0" i="0" u="none" strike="noStrike" baseline="0">
                <a:solidFill>
                  <a:srgbClr val="000000"/>
                </a:solidFill>
                <a:latin typeface="ITC Garamond Std"/>
              </a:rPr>
              <a:t>◾ Computational Intelligence </a:t>
            </a:r>
          </a:p>
          <a:p>
            <a:r>
              <a:rPr lang="es-ES" sz="1800" b="0" i="0" u="none" strike="noStrike" baseline="0">
                <a:solidFill>
                  <a:srgbClr val="000000"/>
                </a:solidFill>
                <a:latin typeface="ITC Garamond Std"/>
              </a:rPr>
              <a:t>◾ Auto ML </a:t>
            </a:r>
          </a:p>
          <a:p>
            <a:r>
              <a:rPr lang="es-ES" sz="1800" b="0" i="0" u="none" strike="noStrike" baseline="0">
                <a:solidFill>
                  <a:srgbClr val="000000"/>
                </a:solidFill>
                <a:latin typeface="ITC Garamond Std"/>
              </a:rPr>
              <a:t>◾ Management Science </a:t>
            </a:r>
          </a:p>
          <a:p>
            <a:r>
              <a:rPr lang="es-ES" sz="1800" b="0" i="0" u="none" strike="noStrike" baseline="0">
                <a:solidFill>
                  <a:srgbClr val="000000"/>
                </a:solidFill>
                <a:latin typeface="ITC Garamond Std"/>
              </a:rPr>
              <a:t>◾ Linear and Mathematical Programming </a:t>
            </a:r>
          </a:p>
          <a:p>
            <a:r>
              <a:rPr lang="es-ES" sz="1800" b="0" i="0" u="none" strike="noStrike" baseline="0">
                <a:solidFill>
                  <a:srgbClr val="000000"/>
                </a:solidFill>
                <a:latin typeface="ITC Garamond Std"/>
              </a:rPr>
              <a:t>◾ Deep Learning, Informatics </a:t>
            </a:r>
          </a:p>
          <a:p>
            <a:r>
              <a:rPr lang="es-ES" sz="1800" b="0" i="0" u="none" strike="noStrike" baseline="0">
                <a:solidFill>
                  <a:srgbClr val="000000"/>
                </a:solidFill>
                <a:latin typeface="ITC Garamond Std"/>
              </a:rPr>
              <a:t>◾ Decision Science </a:t>
            </a:r>
          </a:p>
          <a:p>
            <a:r>
              <a:rPr lang="es-ES" sz="1800" b="0" i="0" u="none" strike="noStrike" baseline="0">
                <a:solidFill>
                  <a:srgbClr val="000000"/>
                </a:solidFill>
                <a:latin typeface="ITC Garamond Std"/>
              </a:rPr>
              <a:t>◾ Muchas otras </a:t>
            </a:r>
            <a:endParaRPr lang="es-ES" dirty="0"/>
          </a:p>
        </p:txBody>
      </p:sp>
      <p:sp>
        <p:nvSpPr>
          <p:cNvPr id="8" name="CuadroTexto 7">
            <a:extLst>
              <a:ext uri="{FF2B5EF4-FFF2-40B4-BE49-F238E27FC236}">
                <a16:creationId xmlns:a16="http://schemas.microsoft.com/office/drawing/2014/main" id="{26B9759C-3663-4425-B67B-183FEA84853C}"/>
              </a:ext>
            </a:extLst>
          </p:cNvPr>
          <p:cNvSpPr txBox="1"/>
          <p:nvPr/>
        </p:nvSpPr>
        <p:spPr>
          <a:xfrm>
            <a:off x="788896" y="1481514"/>
            <a:ext cx="4186517" cy="4801314"/>
          </a:xfrm>
          <a:prstGeom prst="rect">
            <a:avLst/>
          </a:prstGeom>
          <a:noFill/>
        </p:spPr>
        <p:txBody>
          <a:bodyPr wrap="square">
            <a:spAutoFit/>
          </a:bodyPr>
          <a:lstStyle/>
          <a:p>
            <a:pPr marL="0" indent="0">
              <a:buNone/>
            </a:pPr>
            <a:r>
              <a:rPr lang="es-ES" sz="1800" b="0" i="0" u="none" strike="noStrike" baseline="0">
                <a:solidFill>
                  <a:srgbClr val="000000"/>
                </a:solidFill>
                <a:latin typeface="ITC Garamond Std"/>
              </a:rPr>
              <a:t>◾ Business Intelligence (BI) </a:t>
            </a:r>
          </a:p>
          <a:p>
            <a:pPr marL="0" indent="0">
              <a:buNone/>
            </a:pPr>
            <a:r>
              <a:rPr lang="es-ES" sz="1800" b="0" i="0" u="none" strike="noStrike" baseline="0">
                <a:solidFill>
                  <a:srgbClr val="000000"/>
                </a:solidFill>
                <a:latin typeface="ITC Garamond Std"/>
              </a:rPr>
              <a:t>◾ Visual BI, Analytics </a:t>
            </a:r>
          </a:p>
          <a:p>
            <a:pPr marL="0" indent="0">
              <a:buNone/>
            </a:pPr>
            <a:r>
              <a:rPr lang="es-ES" sz="1800" b="0" i="0" u="none" strike="noStrike" baseline="0">
                <a:solidFill>
                  <a:srgbClr val="000000"/>
                </a:solidFill>
                <a:latin typeface="ITC Garamond Std"/>
              </a:rPr>
              <a:t>◾ Visual Analytics </a:t>
            </a:r>
          </a:p>
          <a:p>
            <a:pPr marL="0" indent="0">
              <a:buNone/>
            </a:pPr>
            <a:r>
              <a:rPr lang="es-ES" sz="1800" b="0" i="0" u="none" strike="noStrike" baseline="0">
                <a:solidFill>
                  <a:srgbClr val="000000"/>
                </a:solidFill>
                <a:latin typeface="ITC Garamond Std"/>
              </a:rPr>
              <a:t>◾ Business Analytics </a:t>
            </a:r>
            <a:endParaRPr lang="es-ES"/>
          </a:p>
          <a:p>
            <a:r>
              <a:rPr lang="es-ES" sz="1800" b="0" i="0" u="none" strike="noStrike" baseline="0">
                <a:solidFill>
                  <a:srgbClr val="000000"/>
                </a:solidFill>
                <a:latin typeface="Universal Std"/>
              </a:rPr>
              <a:t>◾ </a:t>
            </a:r>
            <a:r>
              <a:rPr lang="es-ES" sz="1800" b="0" i="0" u="none" strike="noStrike" baseline="0">
                <a:solidFill>
                  <a:srgbClr val="000000"/>
                </a:solidFill>
                <a:latin typeface="ITC Garamond Std"/>
              </a:rPr>
              <a:t>Data Analytics </a:t>
            </a:r>
          </a:p>
          <a:p>
            <a:r>
              <a:rPr lang="es-ES" sz="1800" b="0" i="0" u="none" strike="noStrike" baseline="0">
                <a:solidFill>
                  <a:srgbClr val="000000"/>
                </a:solidFill>
                <a:latin typeface="ITC Garamond Std"/>
              </a:rPr>
              <a:t>◾ Predictive Analytics </a:t>
            </a:r>
          </a:p>
          <a:p>
            <a:r>
              <a:rPr lang="es-ES" sz="1800" b="0" i="0" u="none" strike="noStrike" baseline="0">
                <a:solidFill>
                  <a:srgbClr val="000000"/>
                </a:solidFill>
                <a:latin typeface="ITC Garamond Std"/>
              </a:rPr>
              <a:t>◾ Prescriptive Analytics </a:t>
            </a:r>
          </a:p>
          <a:p>
            <a:r>
              <a:rPr lang="es-ES" sz="1800" b="0" i="0" u="none" strike="noStrike" baseline="0">
                <a:solidFill>
                  <a:srgbClr val="000000"/>
                </a:solidFill>
                <a:latin typeface="ITC Garamond Std"/>
              </a:rPr>
              <a:t>◾ Advanced Analytics </a:t>
            </a:r>
          </a:p>
          <a:p>
            <a:r>
              <a:rPr lang="es-ES" sz="1800" b="0" i="0" u="none" strike="noStrike" baseline="0">
                <a:solidFill>
                  <a:srgbClr val="000000"/>
                </a:solidFill>
                <a:latin typeface="ITC Garamond Std"/>
              </a:rPr>
              <a:t>◾ Text Analytics </a:t>
            </a:r>
          </a:p>
          <a:p>
            <a:r>
              <a:rPr lang="es-ES" sz="1800" b="0" i="0" u="none" strike="noStrike" baseline="0">
                <a:solidFill>
                  <a:srgbClr val="000000"/>
                </a:solidFill>
                <a:latin typeface="ITC Garamond Std"/>
              </a:rPr>
              <a:t>◾ Graph Analytics </a:t>
            </a:r>
          </a:p>
          <a:p>
            <a:r>
              <a:rPr lang="es-ES" sz="1800" b="0" i="0" u="none" strike="noStrike" baseline="0">
                <a:solidFill>
                  <a:srgbClr val="000000"/>
                </a:solidFill>
                <a:latin typeface="ITC Garamond Std"/>
              </a:rPr>
              <a:t>◾ Social Analytics </a:t>
            </a:r>
          </a:p>
          <a:p>
            <a:r>
              <a:rPr lang="es-ES" sz="1800" b="0" i="0" u="none" strike="noStrike" baseline="0">
                <a:solidFill>
                  <a:srgbClr val="000000"/>
                </a:solidFill>
                <a:latin typeface="ITC Garamond Std"/>
              </a:rPr>
              <a:t>◾ Network Analytics </a:t>
            </a:r>
          </a:p>
          <a:p>
            <a:r>
              <a:rPr lang="es-ES" sz="1800" b="0" i="0" u="none" strike="noStrike" baseline="0">
                <a:solidFill>
                  <a:srgbClr val="000000"/>
                </a:solidFill>
                <a:latin typeface="ITC Garamond Std"/>
              </a:rPr>
              <a:t>◾ Modern Analytics </a:t>
            </a:r>
          </a:p>
          <a:p>
            <a:r>
              <a:rPr lang="en-US" sz="1800" b="0" i="0" u="none" strike="noStrike" baseline="0">
                <a:solidFill>
                  <a:srgbClr val="000000"/>
                </a:solidFill>
                <a:latin typeface="Universal Std"/>
              </a:rPr>
              <a:t>◾ </a:t>
            </a:r>
            <a:r>
              <a:rPr lang="en-US" sz="1800" b="0" i="0" u="none" strike="noStrike" baseline="0">
                <a:solidFill>
                  <a:srgbClr val="000000"/>
                </a:solidFill>
                <a:latin typeface="ITC Garamond Std"/>
              </a:rPr>
              <a:t>Directed Acyclic Graph (DAG) Analytics </a:t>
            </a:r>
          </a:p>
          <a:p>
            <a:r>
              <a:rPr lang="es-ES" sz="1800" b="0" i="0" u="none" strike="noStrike" baseline="0">
                <a:solidFill>
                  <a:srgbClr val="000000"/>
                </a:solidFill>
                <a:latin typeface="ITC Garamond Std"/>
              </a:rPr>
              <a:t>◾ Statistics </a:t>
            </a:r>
          </a:p>
          <a:p>
            <a:r>
              <a:rPr lang="es-ES" sz="1800" b="0" i="0" u="none" strike="noStrike" baseline="0">
                <a:solidFill>
                  <a:srgbClr val="000000"/>
                </a:solidFill>
                <a:latin typeface="ITC Garamond Std"/>
              </a:rPr>
              <a:t>◾ Optimization </a:t>
            </a:r>
          </a:p>
          <a:p>
            <a:endParaRPr lang="es-ES" dirty="0"/>
          </a:p>
        </p:txBody>
      </p:sp>
      <p:sp>
        <p:nvSpPr>
          <p:cNvPr id="12" name="CuadroTexto 11">
            <a:extLst>
              <a:ext uri="{FF2B5EF4-FFF2-40B4-BE49-F238E27FC236}">
                <a16:creationId xmlns:a16="http://schemas.microsoft.com/office/drawing/2014/main" id="{BDE01906-4F97-1BDB-C805-D5248A9C8997}"/>
              </a:ext>
            </a:extLst>
          </p:cNvPr>
          <p:cNvSpPr txBox="1"/>
          <p:nvPr/>
        </p:nvSpPr>
        <p:spPr>
          <a:xfrm>
            <a:off x="421342" y="351055"/>
            <a:ext cx="10936940" cy="646331"/>
          </a:xfrm>
          <a:prstGeom prst="rect">
            <a:avLst/>
          </a:prstGeom>
          <a:noFill/>
        </p:spPr>
        <p:txBody>
          <a:bodyPr wrap="square">
            <a:spAutoFit/>
          </a:bodyPr>
          <a:lstStyle/>
          <a:p>
            <a:r>
              <a:rPr lang="es-ES"/>
              <a:t>Hay una enorme superposición en las áreas donde se crea valor a partir de los datos. Observe la siguiente lista de áreas temáticas superpuestas:</a:t>
            </a:r>
            <a:endParaRPr lang="es-ES" dirty="0"/>
          </a:p>
        </p:txBody>
      </p:sp>
    </p:spTree>
    <p:extLst>
      <p:ext uri="{BB962C8B-B14F-4D97-AF65-F5344CB8AC3E}">
        <p14:creationId xmlns:p14="http://schemas.microsoft.com/office/powerpoint/2010/main" val="9858797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1EC91C9C-EB0B-5DFE-BDB4-5212E1F7E7A5}"/>
              </a:ext>
            </a:extLst>
          </p:cNvPr>
          <p:cNvPicPr>
            <a:picLocks noChangeAspect="1"/>
          </p:cNvPicPr>
          <p:nvPr/>
        </p:nvPicPr>
        <p:blipFill>
          <a:blip r:embed="rId2"/>
          <a:stretch>
            <a:fillRect/>
          </a:stretch>
        </p:blipFill>
        <p:spPr>
          <a:xfrm>
            <a:off x="876693" y="297337"/>
            <a:ext cx="10021322" cy="6263325"/>
          </a:xfrm>
          <a:prstGeom prst="rect">
            <a:avLst/>
          </a:prstGeom>
        </p:spPr>
      </p:pic>
    </p:spTree>
    <p:extLst>
      <p:ext uri="{BB962C8B-B14F-4D97-AF65-F5344CB8AC3E}">
        <p14:creationId xmlns:p14="http://schemas.microsoft.com/office/powerpoint/2010/main" val="40236271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a:extLst>
              <a:ext uri="{FF2B5EF4-FFF2-40B4-BE49-F238E27FC236}">
                <a16:creationId xmlns:a16="http://schemas.microsoft.com/office/drawing/2014/main" id="{815F1592-E454-AEB4-335A-8DB079F0A096}"/>
              </a:ext>
            </a:extLst>
          </p:cNvPr>
          <p:cNvPicPr>
            <a:picLocks noGrp="1" noChangeAspect="1"/>
          </p:cNvPicPr>
          <p:nvPr>
            <p:ph idx="1"/>
          </p:nvPr>
        </p:nvPicPr>
        <p:blipFill>
          <a:blip r:embed="rId2"/>
          <a:stretch>
            <a:fillRect/>
          </a:stretch>
        </p:blipFill>
        <p:spPr>
          <a:xfrm>
            <a:off x="2630079" y="113121"/>
            <a:ext cx="7040942" cy="6671293"/>
          </a:xfrm>
          <a:prstGeom prst="rect">
            <a:avLst/>
          </a:prstGeom>
        </p:spPr>
      </p:pic>
    </p:spTree>
    <p:extLst>
      <p:ext uri="{BB962C8B-B14F-4D97-AF65-F5344CB8AC3E}">
        <p14:creationId xmlns:p14="http://schemas.microsoft.com/office/powerpoint/2010/main" val="38188470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24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7D8A7B69-C3DD-81D4-44BF-3D21E71866C7}"/>
              </a:ext>
            </a:extLst>
          </p:cNvPr>
          <p:cNvPicPr>
            <a:picLocks noChangeAspect="1"/>
          </p:cNvPicPr>
          <p:nvPr/>
        </p:nvPicPr>
        <p:blipFill>
          <a:blip r:embed="rId2"/>
          <a:stretch>
            <a:fillRect/>
          </a:stretch>
        </p:blipFill>
        <p:spPr>
          <a:xfrm>
            <a:off x="1674519" y="643467"/>
            <a:ext cx="8842962" cy="5571066"/>
          </a:xfrm>
          <a:prstGeom prst="rect">
            <a:avLst/>
          </a:prstGeom>
        </p:spPr>
      </p:pic>
    </p:spTree>
    <p:extLst>
      <p:ext uri="{BB962C8B-B14F-4D97-AF65-F5344CB8AC3E}">
        <p14:creationId xmlns:p14="http://schemas.microsoft.com/office/powerpoint/2010/main" val="32718334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134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27E51E3-C33D-600A-6E7F-9405F47A1FA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Ciencia de Datos en el contexto Big Data</a:t>
            </a:r>
          </a:p>
        </p:txBody>
      </p:sp>
      <p:pic>
        <p:nvPicPr>
          <p:cNvPr id="5" name="Marcador de contenido 4" descr="Imagen que contiene Escala de tiempo&#10;&#10;Descripción generada automáticamente">
            <a:extLst>
              <a:ext uri="{FF2B5EF4-FFF2-40B4-BE49-F238E27FC236}">
                <a16:creationId xmlns:a16="http://schemas.microsoft.com/office/drawing/2014/main" id="{3C5D9BD8-3F3A-B372-F8A3-13D9472A0BF0}"/>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3808429" y="1132744"/>
            <a:ext cx="8120217" cy="4872130"/>
          </a:xfrm>
          <a:prstGeom prst="rect">
            <a:avLst/>
          </a:prstGeom>
        </p:spPr>
      </p:pic>
    </p:spTree>
    <p:extLst>
      <p:ext uri="{BB962C8B-B14F-4D97-AF65-F5344CB8AC3E}">
        <p14:creationId xmlns:p14="http://schemas.microsoft.com/office/powerpoint/2010/main" val="20745052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254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adroTexto 7">
            <a:extLst>
              <a:ext uri="{FF2B5EF4-FFF2-40B4-BE49-F238E27FC236}">
                <a16:creationId xmlns:a16="http://schemas.microsoft.com/office/drawing/2014/main" id="{CEF7B861-D981-AB25-CC75-C7EB57CD56DF}"/>
              </a:ext>
            </a:extLst>
          </p:cNvPr>
          <p:cNvSpPr txBox="1"/>
          <p:nvPr/>
        </p:nvSpPr>
        <p:spPr>
          <a:xfrm>
            <a:off x="138047" y="111091"/>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000" i="1" kern="1200" dirty="0">
                <a:solidFill>
                  <a:srgbClr val="FFFFFF"/>
                </a:solidFill>
                <a:latin typeface="+mj-lt"/>
                <a:ea typeface="+mj-ea"/>
                <a:cs typeface="+mj-cs"/>
              </a:rPr>
              <a:t>Machine Learning Design Patterns</a:t>
            </a:r>
            <a:r>
              <a:rPr lang="en-US" sz="2000" kern="1200" dirty="0">
                <a:solidFill>
                  <a:srgbClr val="FFFFFF"/>
                </a:solidFill>
                <a:latin typeface="+mj-lt"/>
                <a:ea typeface="+mj-ea"/>
                <a:cs typeface="+mj-cs"/>
              </a:rPr>
              <a:t>, Lakshmanan, Robinson &amp; Munn (2021)</a:t>
            </a:r>
          </a:p>
        </p:txBody>
      </p:sp>
      <p:pic>
        <p:nvPicPr>
          <p:cNvPr id="14" name="Imagen 13">
            <a:extLst>
              <a:ext uri="{FF2B5EF4-FFF2-40B4-BE49-F238E27FC236}">
                <a16:creationId xmlns:a16="http://schemas.microsoft.com/office/drawing/2014/main" id="{0ECE60B2-13F3-9BD5-75D4-99BAEF883280}"/>
              </a:ext>
            </a:extLst>
          </p:cNvPr>
          <p:cNvPicPr>
            <a:picLocks noChangeAspect="1"/>
          </p:cNvPicPr>
          <p:nvPr/>
        </p:nvPicPr>
        <p:blipFill>
          <a:blip r:embed="rId2"/>
          <a:stretch>
            <a:fillRect/>
          </a:stretch>
        </p:blipFill>
        <p:spPr>
          <a:xfrm>
            <a:off x="2563905" y="2517431"/>
            <a:ext cx="9556377" cy="4229477"/>
          </a:xfrm>
          <a:prstGeom prst="rect">
            <a:avLst/>
          </a:prstGeom>
        </p:spPr>
      </p:pic>
    </p:spTree>
    <p:extLst>
      <p:ext uri="{BB962C8B-B14F-4D97-AF65-F5344CB8AC3E}">
        <p14:creationId xmlns:p14="http://schemas.microsoft.com/office/powerpoint/2010/main" val="26472307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descr="Diagrama&#10;&#10;Descripción generada automáticamente">
            <a:extLst>
              <a:ext uri="{FF2B5EF4-FFF2-40B4-BE49-F238E27FC236}">
                <a16:creationId xmlns:a16="http://schemas.microsoft.com/office/drawing/2014/main" id="{76C9F694-7C7C-2528-5040-C01E7CB244CC}"/>
              </a:ext>
            </a:extLst>
          </p:cNvPr>
          <p:cNvPicPr>
            <a:picLocks noChangeAspect="1"/>
          </p:cNvPicPr>
          <p:nvPr/>
        </p:nvPicPr>
        <p:blipFill>
          <a:blip r:embed="rId2"/>
          <a:stretch>
            <a:fillRect/>
          </a:stretch>
        </p:blipFill>
        <p:spPr>
          <a:xfrm>
            <a:off x="2499003" y="891540"/>
            <a:ext cx="7244443" cy="5071110"/>
          </a:xfrm>
          <a:prstGeom prst="rect">
            <a:avLst/>
          </a:prstGeom>
        </p:spPr>
      </p:pic>
    </p:spTree>
    <p:extLst>
      <p:ext uri="{BB962C8B-B14F-4D97-AF65-F5344CB8AC3E}">
        <p14:creationId xmlns:p14="http://schemas.microsoft.com/office/powerpoint/2010/main" val="18103853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a:extLst>
              <a:ext uri="{FF2B5EF4-FFF2-40B4-BE49-F238E27FC236}">
                <a16:creationId xmlns:a16="http://schemas.microsoft.com/office/drawing/2014/main" id="{17D81AFF-54E7-6CF3-795B-B5E84F131FC0}"/>
              </a:ext>
            </a:extLst>
          </p:cNvPr>
          <p:cNvPicPr>
            <a:picLocks noGrp="1" noChangeAspect="1"/>
          </p:cNvPicPr>
          <p:nvPr>
            <p:ph idx="1"/>
          </p:nvPr>
        </p:nvPicPr>
        <p:blipFill>
          <a:blip r:embed="rId2"/>
          <a:stretch>
            <a:fillRect/>
          </a:stretch>
        </p:blipFill>
        <p:spPr>
          <a:xfrm>
            <a:off x="3508679" y="1011968"/>
            <a:ext cx="7188199" cy="4834064"/>
          </a:xfrm>
          <a:prstGeom prst="rect">
            <a:avLst/>
          </a:prstGeom>
        </p:spPr>
      </p:pic>
    </p:spTree>
    <p:extLst>
      <p:ext uri="{BB962C8B-B14F-4D97-AF65-F5344CB8AC3E}">
        <p14:creationId xmlns:p14="http://schemas.microsoft.com/office/powerpoint/2010/main" val="11780689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1750109-3B91-4506-B997-0CD8E35A14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72D8D1B-59F6-4FF3-8547-9BBB6129F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Imagen 14">
            <a:extLst>
              <a:ext uri="{FF2B5EF4-FFF2-40B4-BE49-F238E27FC236}">
                <a16:creationId xmlns:a16="http://schemas.microsoft.com/office/drawing/2014/main" id="{C7134643-9D5D-C784-CC68-37D50EE9380F}"/>
              </a:ext>
            </a:extLst>
          </p:cNvPr>
          <p:cNvPicPr>
            <a:picLocks noChangeAspect="1"/>
          </p:cNvPicPr>
          <p:nvPr/>
        </p:nvPicPr>
        <p:blipFill>
          <a:blip r:embed="rId2"/>
          <a:stretch>
            <a:fillRect/>
          </a:stretch>
        </p:blipFill>
        <p:spPr>
          <a:xfrm>
            <a:off x="622549" y="1461571"/>
            <a:ext cx="3122143" cy="839444"/>
          </a:xfrm>
          <a:prstGeom prst="rect">
            <a:avLst/>
          </a:prstGeom>
        </p:spPr>
      </p:pic>
      <p:sp>
        <p:nvSpPr>
          <p:cNvPr id="24" name="Rectangle 23">
            <a:extLst>
              <a:ext uri="{FF2B5EF4-FFF2-40B4-BE49-F238E27FC236}">
                <a16:creationId xmlns:a16="http://schemas.microsoft.com/office/drawing/2014/main" id="{2C444748-5A8D-4B53-89FE-42B455DFA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5618" y="487090"/>
            <a:ext cx="3588171" cy="278104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6">
            <a:extLst>
              <a:ext uri="{FF2B5EF4-FFF2-40B4-BE49-F238E27FC236}">
                <a16:creationId xmlns:a16="http://schemas.microsoft.com/office/drawing/2014/main" id="{532B2BC9-112D-A096-B7DA-AB73C7E6B482}"/>
              </a:ext>
            </a:extLst>
          </p:cNvPr>
          <p:cNvPicPr>
            <a:picLocks noChangeAspect="1"/>
          </p:cNvPicPr>
          <p:nvPr/>
        </p:nvPicPr>
        <p:blipFill>
          <a:blip r:embed="rId3"/>
          <a:stretch>
            <a:fillRect/>
          </a:stretch>
        </p:blipFill>
        <p:spPr>
          <a:xfrm>
            <a:off x="4381676" y="1478196"/>
            <a:ext cx="3252903" cy="813225"/>
          </a:xfrm>
          <a:prstGeom prst="rect">
            <a:avLst/>
          </a:prstGeom>
        </p:spPr>
      </p:pic>
      <p:sp>
        <p:nvSpPr>
          <p:cNvPr id="26" name="Rectangle 25">
            <a:extLst>
              <a:ext uri="{FF2B5EF4-FFF2-40B4-BE49-F238E27FC236}">
                <a16:creationId xmlns:a16="http://schemas.microsoft.com/office/drawing/2014/main" id="{14044C96-7CFD-44DB-A579-D77B0D37C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5998" y="487090"/>
            <a:ext cx="3588174" cy="278104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n 10">
            <a:extLst>
              <a:ext uri="{FF2B5EF4-FFF2-40B4-BE49-F238E27FC236}">
                <a16:creationId xmlns:a16="http://schemas.microsoft.com/office/drawing/2014/main" id="{9423D7B6-5C56-967A-2454-9402E446E282}"/>
              </a:ext>
            </a:extLst>
          </p:cNvPr>
          <p:cNvPicPr>
            <a:picLocks noChangeAspect="1"/>
          </p:cNvPicPr>
          <p:nvPr/>
        </p:nvPicPr>
        <p:blipFill>
          <a:blip r:embed="rId4"/>
          <a:stretch>
            <a:fillRect/>
          </a:stretch>
        </p:blipFill>
        <p:spPr>
          <a:xfrm>
            <a:off x="8313518" y="1490394"/>
            <a:ext cx="3252903" cy="788828"/>
          </a:xfrm>
          <a:prstGeom prst="rect">
            <a:avLst/>
          </a:prstGeom>
        </p:spPr>
      </p:pic>
      <p:sp>
        <p:nvSpPr>
          <p:cNvPr id="28" name="Rectangle 27">
            <a:extLst>
              <a:ext uri="{FF2B5EF4-FFF2-40B4-BE49-F238E27FC236}">
                <a16:creationId xmlns:a16="http://schemas.microsoft.com/office/drawing/2014/main" id="{8FC8C21F-9484-4A71-ABFA-6C10682FA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n 8">
            <a:extLst>
              <a:ext uri="{FF2B5EF4-FFF2-40B4-BE49-F238E27FC236}">
                <a16:creationId xmlns:a16="http://schemas.microsoft.com/office/drawing/2014/main" id="{DF0BFB01-8A54-1A9E-6E8B-A14E6D7AA129}"/>
              </a:ext>
            </a:extLst>
          </p:cNvPr>
          <p:cNvPicPr>
            <a:picLocks noChangeAspect="1"/>
          </p:cNvPicPr>
          <p:nvPr/>
        </p:nvPicPr>
        <p:blipFill>
          <a:blip r:embed="rId5"/>
          <a:stretch>
            <a:fillRect/>
          </a:stretch>
        </p:blipFill>
        <p:spPr>
          <a:xfrm>
            <a:off x="622549" y="4458841"/>
            <a:ext cx="3104943" cy="1050337"/>
          </a:xfrm>
          <a:prstGeom prst="rect">
            <a:avLst/>
          </a:prstGeom>
        </p:spPr>
      </p:pic>
      <p:sp>
        <p:nvSpPr>
          <p:cNvPr id="30" name="Rectangle 29">
            <a:extLst>
              <a:ext uri="{FF2B5EF4-FFF2-40B4-BE49-F238E27FC236}">
                <a16:creationId xmlns:a16="http://schemas.microsoft.com/office/drawing/2014/main" id="{F4FFA271-A10A-4AC3-8F06-E3313A197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502" y="3603670"/>
            <a:ext cx="3601167"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F9FE375-3674-4B26-B67B-30AFAF78C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5618" y="3610700"/>
            <a:ext cx="3588171" cy="278104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n 12">
            <a:extLst>
              <a:ext uri="{FF2B5EF4-FFF2-40B4-BE49-F238E27FC236}">
                <a16:creationId xmlns:a16="http://schemas.microsoft.com/office/drawing/2014/main" id="{54C0FCF3-965A-D99A-18C2-251F42D1900E}"/>
              </a:ext>
            </a:extLst>
          </p:cNvPr>
          <p:cNvPicPr>
            <a:picLocks noChangeAspect="1"/>
          </p:cNvPicPr>
          <p:nvPr/>
        </p:nvPicPr>
        <p:blipFill>
          <a:blip r:embed="rId6"/>
          <a:stretch>
            <a:fillRect/>
          </a:stretch>
        </p:blipFill>
        <p:spPr>
          <a:xfrm>
            <a:off x="8313518" y="4597176"/>
            <a:ext cx="3252903" cy="780696"/>
          </a:xfrm>
          <a:prstGeom prst="rect">
            <a:avLst/>
          </a:prstGeom>
        </p:spPr>
      </p:pic>
      <p:pic>
        <p:nvPicPr>
          <p:cNvPr id="23" name="Imagen 22">
            <a:extLst>
              <a:ext uri="{FF2B5EF4-FFF2-40B4-BE49-F238E27FC236}">
                <a16:creationId xmlns:a16="http://schemas.microsoft.com/office/drawing/2014/main" id="{A58327B8-7466-DFC3-2EF8-02C5CFBEF6F1}"/>
              </a:ext>
            </a:extLst>
          </p:cNvPr>
          <p:cNvPicPr>
            <a:picLocks noChangeAspect="1"/>
          </p:cNvPicPr>
          <p:nvPr/>
        </p:nvPicPr>
        <p:blipFill>
          <a:blip r:embed="rId7"/>
          <a:stretch>
            <a:fillRect/>
          </a:stretch>
        </p:blipFill>
        <p:spPr>
          <a:xfrm>
            <a:off x="4266288" y="3616453"/>
            <a:ext cx="3506829" cy="695405"/>
          </a:xfrm>
          <a:prstGeom prst="rect">
            <a:avLst/>
          </a:prstGeom>
        </p:spPr>
      </p:pic>
      <p:pic>
        <p:nvPicPr>
          <p:cNvPr id="27" name="Imagen 26">
            <a:extLst>
              <a:ext uri="{FF2B5EF4-FFF2-40B4-BE49-F238E27FC236}">
                <a16:creationId xmlns:a16="http://schemas.microsoft.com/office/drawing/2014/main" id="{08862387-26EF-0D06-1C68-5113205190EA}"/>
              </a:ext>
            </a:extLst>
          </p:cNvPr>
          <p:cNvPicPr>
            <a:picLocks noChangeAspect="1"/>
          </p:cNvPicPr>
          <p:nvPr/>
        </p:nvPicPr>
        <p:blipFill>
          <a:blip r:embed="rId8"/>
          <a:stretch>
            <a:fillRect/>
          </a:stretch>
        </p:blipFill>
        <p:spPr>
          <a:xfrm>
            <a:off x="4525138" y="4654424"/>
            <a:ext cx="2819064" cy="1204193"/>
          </a:xfrm>
          <a:prstGeom prst="rect">
            <a:avLst/>
          </a:prstGeom>
        </p:spPr>
      </p:pic>
    </p:spTree>
    <p:extLst>
      <p:ext uri="{BB962C8B-B14F-4D97-AF65-F5344CB8AC3E}">
        <p14:creationId xmlns:p14="http://schemas.microsoft.com/office/powerpoint/2010/main" val="4251296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99ED39BE-26D3-68E1-2EFA-1813AABD10CE}"/>
              </a:ext>
            </a:extLst>
          </p:cNvPr>
          <p:cNvPicPr>
            <a:picLocks noChangeAspect="1"/>
          </p:cNvPicPr>
          <p:nvPr/>
        </p:nvPicPr>
        <p:blipFill>
          <a:blip r:embed="rId2"/>
          <a:stretch>
            <a:fillRect/>
          </a:stretch>
        </p:blipFill>
        <p:spPr>
          <a:xfrm>
            <a:off x="1618625" y="452022"/>
            <a:ext cx="8954750" cy="5953956"/>
          </a:xfrm>
          <a:prstGeom prst="rect">
            <a:avLst/>
          </a:prstGeom>
        </p:spPr>
      </p:pic>
    </p:spTree>
    <p:extLst>
      <p:ext uri="{BB962C8B-B14F-4D97-AF65-F5344CB8AC3E}">
        <p14:creationId xmlns:p14="http://schemas.microsoft.com/office/powerpoint/2010/main" val="10408014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71AD0C63-1CE1-2014-ED85-EF96A0974BA1}"/>
              </a:ext>
            </a:extLst>
          </p:cNvPr>
          <p:cNvPicPr>
            <a:picLocks noChangeAspect="1"/>
          </p:cNvPicPr>
          <p:nvPr/>
        </p:nvPicPr>
        <p:blipFill>
          <a:blip r:embed="rId2"/>
          <a:stretch>
            <a:fillRect/>
          </a:stretch>
        </p:blipFill>
        <p:spPr>
          <a:xfrm>
            <a:off x="1144911" y="169914"/>
            <a:ext cx="9510990" cy="6518171"/>
          </a:xfrm>
          <a:prstGeom prst="rect">
            <a:avLst/>
          </a:prstGeom>
        </p:spPr>
      </p:pic>
    </p:spTree>
    <p:extLst>
      <p:ext uri="{BB962C8B-B14F-4D97-AF65-F5344CB8AC3E}">
        <p14:creationId xmlns:p14="http://schemas.microsoft.com/office/powerpoint/2010/main" val="4109386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8">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Arc 20">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CCDC4372-D18D-2B27-151E-B8454A904ACA}"/>
              </a:ext>
            </a:extLst>
          </p:cNvPr>
          <p:cNvSpPr>
            <a:spLocks noGrp="1"/>
          </p:cNvSpPr>
          <p:nvPr>
            <p:ph type="title"/>
          </p:nvPr>
        </p:nvSpPr>
        <p:spPr>
          <a:xfrm>
            <a:off x="21725" y="-4890"/>
            <a:ext cx="5458838" cy="1325563"/>
          </a:xfrm>
        </p:spPr>
        <p:txBody>
          <a:bodyPr>
            <a:normAutofit/>
          </a:bodyPr>
          <a:lstStyle/>
          <a:p>
            <a:r>
              <a:rPr lang="es-ES" sz="4000" dirty="0"/>
              <a:t>Explosión de los datos</a:t>
            </a:r>
            <a:br>
              <a:rPr lang="es-ES" dirty="0"/>
            </a:br>
            <a:endParaRPr lang="es-ES" dirty="0"/>
          </a:p>
        </p:txBody>
      </p:sp>
      <p:sp>
        <p:nvSpPr>
          <p:cNvPr id="23" name="Freeform: Shape 22">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Imagen 4" descr="Gráfico&#10;&#10;Descripción generada automáticamente">
            <a:extLst>
              <a:ext uri="{FF2B5EF4-FFF2-40B4-BE49-F238E27FC236}">
                <a16:creationId xmlns:a16="http://schemas.microsoft.com/office/drawing/2014/main" id="{2B50FD08-2FC9-D6F0-5BA6-858D632A9627}"/>
              </a:ext>
            </a:extLst>
          </p:cNvPr>
          <p:cNvPicPr>
            <a:picLocks noChangeAspect="1"/>
          </p:cNvPicPr>
          <p:nvPr/>
        </p:nvPicPr>
        <p:blipFill>
          <a:blip r:embed="rId2"/>
          <a:stretch>
            <a:fillRect/>
          </a:stretch>
        </p:blipFill>
        <p:spPr>
          <a:xfrm>
            <a:off x="177589" y="1871041"/>
            <a:ext cx="5615642" cy="3369384"/>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Marcador de contenido 2">
            <a:extLst>
              <a:ext uri="{FF2B5EF4-FFF2-40B4-BE49-F238E27FC236}">
                <a16:creationId xmlns:a16="http://schemas.microsoft.com/office/drawing/2014/main" id="{8C79C923-E4A1-2AD9-9D9C-A3D8AA2A0C4E}"/>
              </a:ext>
            </a:extLst>
          </p:cNvPr>
          <p:cNvSpPr>
            <a:spLocks noGrp="1"/>
          </p:cNvSpPr>
          <p:nvPr>
            <p:ph idx="1"/>
          </p:nvPr>
        </p:nvSpPr>
        <p:spPr>
          <a:xfrm>
            <a:off x="5837924" y="2192796"/>
            <a:ext cx="5615643" cy="2727995"/>
          </a:xfrm>
        </p:spPr>
        <p:txBody>
          <a:bodyPr>
            <a:normAutofit/>
          </a:bodyPr>
          <a:lstStyle/>
          <a:p>
            <a:pPr algn="just">
              <a:buFont typeface="Wingdings" panose="05000000000000000000" pitchFamily="2" charset="2"/>
              <a:buChar char="§"/>
            </a:pPr>
            <a:r>
              <a:rPr lang="es-ES" sz="2000" dirty="0"/>
              <a:t>Los datos globales crecerán de 33 </a:t>
            </a:r>
            <a:r>
              <a:rPr lang="es-ES" sz="2000" dirty="0" err="1"/>
              <a:t>Zettabytes</a:t>
            </a:r>
            <a:r>
              <a:rPr lang="es-ES" sz="2000" dirty="0"/>
              <a:t> en 2018 a 175 </a:t>
            </a:r>
            <a:r>
              <a:rPr lang="es-ES" sz="2000" dirty="0" err="1"/>
              <a:t>Zettabytes</a:t>
            </a:r>
            <a:r>
              <a:rPr lang="es-ES" sz="2000" dirty="0"/>
              <a:t> para 2025 (un </a:t>
            </a:r>
            <a:r>
              <a:rPr lang="es-ES" sz="2000" dirty="0" err="1"/>
              <a:t>Zettabyte</a:t>
            </a:r>
            <a:r>
              <a:rPr lang="es-ES" sz="2000" dirty="0"/>
              <a:t> son 1,000,000,000,000,000,000,000 bytes.</a:t>
            </a:r>
          </a:p>
          <a:p>
            <a:pPr marL="0" indent="0">
              <a:buNone/>
            </a:pPr>
            <a:endParaRPr lang="es-ES" sz="2000" dirty="0"/>
          </a:p>
          <a:p>
            <a:pPr algn="just">
              <a:buFont typeface="Wingdings" panose="05000000000000000000" pitchFamily="2" charset="2"/>
              <a:buChar char="§"/>
            </a:pPr>
            <a:r>
              <a:rPr lang="es-ES" sz="2000" dirty="0"/>
              <a:t> En 2025 habrá 150 mil millones de dispositivos creando datos en tiempo real. Muchos serán dispositivos de sensores en ciudades inteligentes.</a:t>
            </a:r>
          </a:p>
        </p:txBody>
      </p:sp>
      <p:sp>
        <p:nvSpPr>
          <p:cNvPr id="7" name="CuadroTexto 6">
            <a:extLst>
              <a:ext uri="{FF2B5EF4-FFF2-40B4-BE49-F238E27FC236}">
                <a16:creationId xmlns:a16="http://schemas.microsoft.com/office/drawing/2014/main" id="{2DE05B8A-DE81-3176-ACB1-7F109CCFF186}"/>
              </a:ext>
            </a:extLst>
          </p:cNvPr>
          <p:cNvSpPr txBox="1"/>
          <p:nvPr/>
        </p:nvSpPr>
        <p:spPr>
          <a:xfrm>
            <a:off x="345140" y="740191"/>
            <a:ext cx="10529047" cy="646331"/>
          </a:xfrm>
          <a:prstGeom prst="rect">
            <a:avLst/>
          </a:prstGeom>
          <a:noFill/>
        </p:spPr>
        <p:txBody>
          <a:bodyPr wrap="square">
            <a:spAutoFit/>
          </a:bodyPr>
          <a:lstStyle/>
          <a:p>
            <a:pPr marL="0" indent="0">
              <a:buNone/>
            </a:pPr>
            <a:r>
              <a:rPr lang="es-ES" sz="1800" dirty="0"/>
              <a:t>El volumen de datos recopilados sigue creciendo exponencialmente , un estudio del IDC (International Data </a:t>
            </a:r>
            <a:r>
              <a:rPr lang="es-ES" sz="1800" dirty="0" err="1"/>
              <a:t>Corporation</a:t>
            </a:r>
            <a:r>
              <a:rPr lang="es-ES" sz="1800" dirty="0"/>
              <a:t>), informó (</a:t>
            </a:r>
            <a:r>
              <a:rPr lang="es-ES" sz="1800" dirty="0" err="1"/>
              <a:t>Reinsel</a:t>
            </a:r>
            <a:r>
              <a:rPr lang="es-ES" sz="1800" dirty="0"/>
              <a:t> et al., 2017):</a:t>
            </a:r>
          </a:p>
        </p:txBody>
      </p:sp>
    </p:spTree>
    <p:extLst>
      <p:ext uri="{BB962C8B-B14F-4D97-AF65-F5344CB8AC3E}">
        <p14:creationId xmlns:p14="http://schemas.microsoft.com/office/powerpoint/2010/main" val="36822266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magen 6" descr="Interfaz de usuario gráfica, Aplicación&#10;&#10;Descripción generada automáticamente">
            <a:extLst>
              <a:ext uri="{FF2B5EF4-FFF2-40B4-BE49-F238E27FC236}">
                <a16:creationId xmlns:a16="http://schemas.microsoft.com/office/drawing/2014/main" id="{C32BC3FB-3603-E514-DCD5-46168AD69EF5}"/>
              </a:ext>
            </a:extLst>
          </p:cNvPr>
          <p:cNvPicPr>
            <a:picLocks noChangeAspect="1"/>
          </p:cNvPicPr>
          <p:nvPr/>
        </p:nvPicPr>
        <p:blipFill rotWithShape="1">
          <a:blip r:embed="rId2"/>
          <a:srcRect r="41791"/>
          <a:stretch/>
        </p:blipFill>
        <p:spPr>
          <a:xfrm>
            <a:off x="1204224" y="321734"/>
            <a:ext cx="3932720" cy="2905170"/>
          </a:xfrm>
          <a:prstGeom prst="rect">
            <a:avLst/>
          </a:prstGeom>
        </p:spPr>
      </p:pic>
      <p:pic>
        <p:nvPicPr>
          <p:cNvPr id="9" name="Imagen 8" descr="Interfaz de usuario gráfica, Aplicación&#10;&#10;Descripción generada automáticamente">
            <a:extLst>
              <a:ext uri="{FF2B5EF4-FFF2-40B4-BE49-F238E27FC236}">
                <a16:creationId xmlns:a16="http://schemas.microsoft.com/office/drawing/2014/main" id="{4D2D580C-C328-6C0E-BE27-69E8242679FF}"/>
              </a:ext>
            </a:extLst>
          </p:cNvPr>
          <p:cNvPicPr>
            <a:picLocks noChangeAspect="1"/>
          </p:cNvPicPr>
          <p:nvPr/>
        </p:nvPicPr>
        <p:blipFill>
          <a:blip r:embed="rId3"/>
          <a:stretch>
            <a:fillRect/>
          </a:stretch>
        </p:blipFill>
        <p:spPr>
          <a:xfrm>
            <a:off x="457201" y="3898889"/>
            <a:ext cx="5426764" cy="2224973"/>
          </a:xfrm>
          <a:prstGeom prst="rect">
            <a:avLst/>
          </a:prstGeom>
        </p:spPr>
      </p:pic>
      <p:sp>
        <p:nvSpPr>
          <p:cNvPr id="14" name="Rectangle 13">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descr="Interfaz de usuario gráfica, Texto, Aplicación&#10;&#10;Descripción generada automáticamente">
            <a:extLst>
              <a:ext uri="{FF2B5EF4-FFF2-40B4-BE49-F238E27FC236}">
                <a16:creationId xmlns:a16="http://schemas.microsoft.com/office/drawing/2014/main" id="{F51D7373-2BF7-CB3C-3A33-75E6A59D1B3B}"/>
              </a:ext>
            </a:extLst>
          </p:cNvPr>
          <p:cNvPicPr>
            <a:picLocks noChangeAspect="1"/>
          </p:cNvPicPr>
          <p:nvPr/>
        </p:nvPicPr>
        <p:blipFill rotWithShape="1">
          <a:blip r:embed="rId4"/>
          <a:srcRect r="47267"/>
          <a:stretch/>
        </p:blipFill>
        <p:spPr>
          <a:xfrm>
            <a:off x="6308034" y="1066942"/>
            <a:ext cx="5426764" cy="4579506"/>
          </a:xfrm>
          <a:prstGeom prst="rect">
            <a:avLst/>
          </a:prstGeom>
        </p:spPr>
      </p:pic>
    </p:spTree>
    <p:extLst>
      <p:ext uri="{BB962C8B-B14F-4D97-AF65-F5344CB8AC3E}">
        <p14:creationId xmlns:p14="http://schemas.microsoft.com/office/powerpoint/2010/main" val="32121018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412563CB-ABF1-5812-17C5-AD2B6E963784}"/>
              </a:ext>
            </a:extLst>
          </p:cNvPr>
          <p:cNvPicPr>
            <a:picLocks noChangeAspect="1"/>
          </p:cNvPicPr>
          <p:nvPr/>
        </p:nvPicPr>
        <p:blipFill>
          <a:blip r:embed="rId2"/>
          <a:stretch>
            <a:fillRect/>
          </a:stretch>
        </p:blipFill>
        <p:spPr>
          <a:xfrm>
            <a:off x="884230" y="227669"/>
            <a:ext cx="10277106" cy="6543016"/>
          </a:xfrm>
          <a:prstGeom prst="rect">
            <a:avLst/>
          </a:prstGeom>
        </p:spPr>
      </p:pic>
    </p:spTree>
    <p:extLst>
      <p:ext uri="{BB962C8B-B14F-4D97-AF65-F5344CB8AC3E}">
        <p14:creationId xmlns:p14="http://schemas.microsoft.com/office/powerpoint/2010/main" val="34649448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4000D4F-3BB2-576A-1454-605994E82530}"/>
              </a:ext>
            </a:extLst>
          </p:cNvPr>
          <p:cNvPicPr>
            <a:picLocks noChangeAspect="1"/>
          </p:cNvPicPr>
          <p:nvPr/>
        </p:nvPicPr>
        <p:blipFill>
          <a:blip r:embed="rId2"/>
          <a:stretch>
            <a:fillRect/>
          </a:stretch>
        </p:blipFill>
        <p:spPr>
          <a:xfrm>
            <a:off x="1299882" y="282228"/>
            <a:ext cx="9668476" cy="6260312"/>
          </a:xfrm>
          <a:prstGeom prst="rect">
            <a:avLst/>
          </a:prstGeom>
        </p:spPr>
      </p:pic>
    </p:spTree>
    <p:extLst>
      <p:ext uri="{BB962C8B-B14F-4D97-AF65-F5344CB8AC3E}">
        <p14:creationId xmlns:p14="http://schemas.microsoft.com/office/powerpoint/2010/main" val="5813069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4CADE5-D83F-83A8-707C-5EE3FC695AA7}"/>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¿Qué hace un ML Engineer?</a:t>
            </a:r>
            <a:endParaRPr lang="en-US" sz="6100" kern="1200" dirty="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FE4907E1-050E-DB60-8002-158029BEB609}"/>
              </a:ext>
            </a:extLst>
          </p:cNvPr>
          <p:cNvPicPr>
            <a:picLocks noChangeAspect="1"/>
          </p:cNvPicPr>
          <p:nvPr/>
        </p:nvPicPr>
        <p:blipFill>
          <a:blip r:embed="rId2"/>
          <a:stretch>
            <a:fillRect/>
          </a:stretch>
        </p:blipFill>
        <p:spPr>
          <a:xfrm>
            <a:off x="4503467" y="69312"/>
            <a:ext cx="7214616" cy="3769636"/>
          </a:xfrm>
          <a:prstGeom prst="rect">
            <a:avLst/>
          </a:prstGeom>
        </p:spPr>
      </p:pic>
      <p:pic>
        <p:nvPicPr>
          <p:cNvPr id="6" name="Imagen 5">
            <a:extLst>
              <a:ext uri="{FF2B5EF4-FFF2-40B4-BE49-F238E27FC236}">
                <a16:creationId xmlns:a16="http://schemas.microsoft.com/office/drawing/2014/main" id="{A3839009-43E1-D84A-9DE8-E8060E572454}"/>
              </a:ext>
            </a:extLst>
          </p:cNvPr>
          <p:cNvPicPr>
            <a:picLocks noChangeAspect="1"/>
          </p:cNvPicPr>
          <p:nvPr/>
        </p:nvPicPr>
        <p:blipFill>
          <a:blip r:embed="rId3"/>
          <a:stretch>
            <a:fillRect/>
          </a:stretch>
        </p:blipFill>
        <p:spPr>
          <a:xfrm>
            <a:off x="5151231" y="4103258"/>
            <a:ext cx="2249903" cy="1900486"/>
          </a:xfrm>
          <a:prstGeom prst="rect">
            <a:avLst/>
          </a:prstGeom>
        </p:spPr>
      </p:pic>
      <p:pic>
        <p:nvPicPr>
          <p:cNvPr id="7" name="Marcador de contenido 4">
            <a:extLst>
              <a:ext uri="{FF2B5EF4-FFF2-40B4-BE49-F238E27FC236}">
                <a16:creationId xmlns:a16="http://schemas.microsoft.com/office/drawing/2014/main" id="{33887E64-938D-F441-ECDB-FFB2D6248A9C}"/>
              </a:ext>
            </a:extLst>
          </p:cNvPr>
          <p:cNvPicPr>
            <a:picLocks noGrp="1" noChangeAspect="1"/>
          </p:cNvPicPr>
          <p:nvPr>
            <p:ph idx="1"/>
          </p:nvPr>
        </p:nvPicPr>
        <p:blipFill>
          <a:blip r:embed="rId4"/>
          <a:stretch>
            <a:fillRect/>
          </a:stretch>
        </p:blipFill>
        <p:spPr>
          <a:xfrm>
            <a:off x="8256471" y="4024455"/>
            <a:ext cx="1849063" cy="2255559"/>
          </a:xfrm>
        </p:spPr>
      </p:pic>
    </p:spTree>
    <p:extLst>
      <p:ext uri="{BB962C8B-B14F-4D97-AF65-F5344CB8AC3E}">
        <p14:creationId xmlns:p14="http://schemas.microsoft.com/office/powerpoint/2010/main" val="41498184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1284CA7F-B696-4085-84C6-CD668817E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50278" cy="3400925"/>
          </a:xfrm>
          <a:custGeom>
            <a:avLst/>
            <a:gdLst>
              <a:gd name="connsiteX0" fmla="*/ 0 w 6050278"/>
              <a:gd name="connsiteY0" fmla="*/ 0 h 3400925"/>
              <a:gd name="connsiteX1" fmla="*/ 6050278 w 6050278"/>
              <a:gd name="connsiteY1" fmla="*/ 0 h 3400925"/>
              <a:gd name="connsiteX2" fmla="*/ 6050278 w 6050278"/>
              <a:gd name="connsiteY2" fmla="*/ 1827306 h 3400925"/>
              <a:gd name="connsiteX3" fmla="*/ 3892296 w 6050278"/>
              <a:gd name="connsiteY3" fmla="*/ 1827306 h 3400925"/>
              <a:gd name="connsiteX4" fmla="*/ 3892296 w 6050278"/>
              <a:gd name="connsiteY4" fmla="*/ 3400925 h 3400925"/>
              <a:gd name="connsiteX5" fmla="*/ 0 w 6050278"/>
              <a:gd name="connsiteY5" fmla="*/ 3400925 h 340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400925">
                <a:moveTo>
                  <a:pt x="0" y="0"/>
                </a:moveTo>
                <a:lnTo>
                  <a:pt x="6050278" y="0"/>
                </a:lnTo>
                <a:lnTo>
                  <a:pt x="6050278" y="1827306"/>
                </a:lnTo>
                <a:lnTo>
                  <a:pt x="3892296" y="1827306"/>
                </a:lnTo>
                <a:lnTo>
                  <a:pt x="3892296" y="3400925"/>
                </a:lnTo>
                <a:lnTo>
                  <a:pt x="0" y="34009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9" name="Imagen 18">
            <a:extLst>
              <a:ext uri="{FF2B5EF4-FFF2-40B4-BE49-F238E27FC236}">
                <a16:creationId xmlns:a16="http://schemas.microsoft.com/office/drawing/2014/main" id="{4445EC58-4768-1ADC-58E6-F0C2C09F3121}"/>
              </a:ext>
            </a:extLst>
          </p:cNvPr>
          <p:cNvPicPr>
            <a:picLocks noChangeAspect="1"/>
          </p:cNvPicPr>
          <p:nvPr/>
        </p:nvPicPr>
        <p:blipFill>
          <a:blip r:embed="rId2"/>
          <a:stretch>
            <a:fillRect/>
          </a:stretch>
        </p:blipFill>
        <p:spPr>
          <a:xfrm>
            <a:off x="643467" y="1217374"/>
            <a:ext cx="2927073" cy="1287912"/>
          </a:xfrm>
          <a:prstGeom prst="rect">
            <a:avLst/>
          </a:prstGeom>
        </p:spPr>
      </p:pic>
      <p:sp>
        <p:nvSpPr>
          <p:cNvPr id="26" name="Freeform: Shape 25">
            <a:extLst>
              <a:ext uri="{FF2B5EF4-FFF2-40B4-BE49-F238E27FC236}">
                <a16:creationId xmlns:a16="http://schemas.microsoft.com/office/drawing/2014/main" id="{858A10F4-B847-4777-BC82-782F6FB36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1722" y="1"/>
            <a:ext cx="6050278" cy="3400925"/>
          </a:xfrm>
          <a:custGeom>
            <a:avLst/>
            <a:gdLst>
              <a:gd name="connsiteX0" fmla="*/ 0 w 6050278"/>
              <a:gd name="connsiteY0" fmla="*/ 0 h 3400925"/>
              <a:gd name="connsiteX1" fmla="*/ 6050278 w 6050278"/>
              <a:gd name="connsiteY1" fmla="*/ 0 h 3400925"/>
              <a:gd name="connsiteX2" fmla="*/ 6050278 w 6050278"/>
              <a:gd name="connsiteY2" fmla="*/ 3400925 h 3400925"/>
              <a:gd name="connsiteX3" fmla="*/ 2157982 w 6050278"/>
              <a:gd name="connsiteY3" fmla="*/ 3400925 h 3400925"/>
              <a:gd name="connsiteX4" fmla="*/ 2157982 w 6050278"/>
              <a:gd name="connsiteY4" fmla="*/ 1827306 h 3400925"/>
              <a:gd name="connsiteX5" fmla="*/ 0 w 6050278"/>
              <a:gd name="connsiteY5" fmla="*/ 1827306 h 340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400925">
                <a:moveTo>
                  <a:pt x="0" y="0"/>
                </a:moveTo>
                <a:lnTo>
                  <a:pt x="6050278" y="0"/>
                </a:lnTo>
                <a:lnTo>
                  <a:pt x="6050278" y="3400925"/>
                </a:lnTo>
                <a:lnTo>
                  <a:pt x="2157982" y="3400925"/>
                </a:lnTo>
                <a:lnTo>
                  <a:pt x="2157982" y="1827306"/>
                </a:lnTo>
                <a:lnTo>
                  <a:pt x="0" y="1827306"/>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8883B597-C9A1-46EF-AB6B-71DF0B1ED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89159"/>
            <a:ext cx="6050278" cy="3368841"/>
          </a:xfrm>
          <a:custGeom>
            <a:avLst/>
            <a:gdLst>
              <a:gd name="connsiteX0" fmla="*/ 0 w 6050278"/>
              <a:gd name="connsiteY0" fmla="*/ 0 h 3368841"/>
              <a:gd name="connsiteX1" fmla="*/ 3892296 w 6050278"/>
              <a:gd name="connsiteY1" fmla="*/ 0 h 3368841"/>
              <a:gd name="connsiteX2" fmla="*/ 3892296 w 6050278"/>
              <a:gd name="connsiteY2" fmla="*/ 1541535 h 3368841"/>
              <a:gd name="connsiteX3" fmla="*/ 6050278 w 6050278"/>
              <a:gd name="connsiteY3" fmla="*/ 1541535 h 3368841"/>
              <a:gd name="connsiteX4" fmla="*/ 6050278 w 6050278"/>
              <a:gd name="connsiteY4" fmla="*/ 3368841 h 3368841"/>
              <a:gd name="connsiteX5" fmla="*/ 0 w 6050278"/>
              <a:gd name="connsiteY5" fmla="*/ 3368841 h 336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368841">
                <a:moveTo>
                  <a:pt x="0" y="0"/>
                </a:moveTo>
                <a:lnTo>
                  <a:pt x="3892296" y="0"/>
                </a:lnTo>
                <a:lnTo>
                  <a:pt x="3892296" y="1541535"/>
                </a:lnTo>
                <a:lnTo>
                  <a:pt x="6050278" y="1541535"/>
                </a:lnTo>
                <a:lnTo>
                  <a:pt x="6050278" y="3368841"/>
                </a:lnTo>
                <a:lnTo>
                  <a:pt x="0" y="3368841"/>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7" name="Imagen 16">
            <a:extLst>
              <a:ext uri="{FF2B5EF4-FFF2-40B4-BE49-F238E27FC236}">
                <a16:creationId xmlns:a16="http://schemas.microsoft.com/office/drawing/2014/main" id="{B685A701-9154-59B6-F9B3-5198C38761FC}"/>
              </a:ext>
            </a:extLst>
          </p:cNvPr>
          <p:cNvPicPr>
            <a:picLocks noChangeAspect="1"/>
          </p:cNvPicPr>
          <p:nvPr/>
        </p:nvPicPr>
        <p:blipFill>
          <a:blip r:embed="rId3"/>
          <a:stretch>
            <a:fillRect/>
          </a:stretch>
        </p:blipFill>
        <p:spPr>
          <a:xfrm>
            <a:off x="643467" y="4594768"/>
            <a:ext cx="2927072" cy="863486"/>
          </a:xfrm>
          <a:prstGeom prst="rect">
            <a:avLst/>
          </a:prstGeom>
        </p:spPr>
      </p:pic>
      <p:sp>
        <p:nvSpPr>
          <p:cNvPr id="30" name="Freeform: Shape 29">
            <a:extLst>
              <a:ext uri="{FF2B5EF4-FFF2-40B4-BE49-F238E27FC236}">
                <a16:creationId xmlns:a16="http://schemas.microsoft.com/office/drawing/2014/main" id="{A0B38421-369F-445C-9543-5BC17BC09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1722" y="3489159"/>
            <a:ext cx="6050278" cy="3368841"/>
          </a:xfrm>
          <a:custGeom>
            <a:avLst/>
            <a:gdLst>
              <a:gd name="connsiteX0" fmla="*/ 2157982 w 6050278"/>
              <a:gd name="connsiteY0" fmla="*/ 0 h 3368841"/>
              <a:gd name="connsiteX1" fmla="*/ 6050278 w 6050278"/>
              <a:gd name="connsiteY1" fmla="*/ 0 h 3368841"/>
              <a:gd name="connsiteX2" fmla="*/ 6050278 w 6050278"/>
              <a:gd name="connsiteY2" fmla="*/ 3368841 h 3368841"/>
              <a:gd name="connsiteX3" fmla="*/ 0 w 6050278"/>
              <a:gd name="connsiteY3" fmla="*/ 3368841 h 3368841"/>
              <a:gd name="connsiteX4" fmla="*/ 0 w 6050278"/>
              <a:gd name="connsiteY4" fmla="*/ 1541535 h 3368841"/>
              <a:gd name="connsiteX5" fmla="*/ 2157982 w 6050278"/>
              <a:gd name="connsiteY5" fmla="*/ 1541535 h 336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368841">
                <a:moveTo>
                  <a:pt x="2157982" y="0"/>
                </a:moveTo>
                <a:lnTo>
                  <a:pt x="6050278" y="0"/>
                </a:lnTo>
                <a:lnTo>
                  <a:pt x="6050278" y="3368841"/>
                </a:lnTo>
                <a:lnTo>
                  <a:pt x="0" y="3368841"/>
                </a:lnTo>
                <a:lnTo>
                  <a:pt x="0" y="1541535"/>
                </a:lnTo>
                <a:lnTo>
                  <a:pt x="2157982" y="154153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FAA9CE81-CAF0-41E3-8E73-CAFA13A0B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83736" y="1918638"/>
            <a:ext cx="4224528" cy="3020725"/>
          </a:xfrm>
          <a:custGeom>
            <a:avLst/>
            <a:gdLst>
              <a:gd name="connsiteX0" fmla="*/ 0 w 4224528"/>
              <a:gd name="connsiteY0" fmla="*/ 0 h 3020725"/>
              <a:gd name="connsiteX1" fmla="*/ 4224528 w 4224528"/>
              <a:gd name="connsiteY1" fmla="*/ 0 h 3020725"/>
              <a:gd name="connsiteX2" fmla="*/ 4224528 w 4224528"/>
              <a:gd name="connsiteY2" fmla="*/ 3020725 h 3020725"/>
              <a:gd name="connsiteX3" fmla="*/ 0 w 4224528"/>
              <a:gd name="connsiteY3" fmla="*/ 3020725 h 3020725"/>
            </a:gdLst>
            <a:ahLst/>
            <a:cxnLst>
              <a:cxn ang="0">
                <a:pos x="connsiteX0" y="connsiteY0"/>
              </a:cxn>
              <a:cxn ang="0">
                <a:pos x="connsiteX1" y="connsiteY1"/>
              </a:cxn>
              <a:cxn ang="0">
                <a:pos x="connsiteX2" y="connsiteY2"/>
              </a:cxn>
              <a:cxn ang="0">
                <a:pos x="connsiteX3" y="connsiteY3"/>
              </a:cxn>
            </a:cxnLst>
            <a:rect l="l" t="t" r="r" b="b"/>
            <a:pathLst>
              <a:path w="4224528" h="3020725">
                <a:moveTo>
                  <a:pt x="0" y="0"/>
                </a:moveTo>
                <a:lnTo>
                  <a:pt x="4224528" y="0"/>
                </a:lnTo>
                <a:lnTo>
                  <a:pt x="4224528" y="3020725"/>
                </a:lnTo>
                <a:lnTo>
                  <a:pt x="0" y="30207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Imagen 10">
            <a:extLst>
              <a:ext uri="{FF2B5EF4-FFF2-40B4-BE49-F238E27FC236}">
                <a16:creationId xmlns:a16="http://schemas.microsoft.com/office/drawing/2014/main" id="{E666D9E5-BCBE-8CE1-D170-426B17E0E7CE}"/>
              </a:ext>
            </a:extLst>
          </p:cNvPr>
          <p:cNvPicPr>
            <a:picLocks noChangeAspect="1"/>
          </p:cNvPicPr>
          <p:nvPr/>
        </p:nvPicPr>
        <p:blipFill>
          <a:blip r:embed="rId4"/>
          <a:stretch>
            <a:fillRect/>
          </a:stretch>
        </p:blipFill>
        <p:spPr>
          <a:xfrm>
            <a:off x="4259747" y="1986033"/>
            <a:ext cx="3581061" cy="519253"/>
          </a:xfrm>
          <a:prstGeom prst="rect">
            <a:avLst/>
          </a:prstGeom>
        </p:spPr>
      </p:pic>
      <p:pic>
        <p:nvPicPr>
          <p:cNvPr id="15" name="Imagen 14">
            <a:extLst>
              <a:ext uri="{FF2B5EF4-FFF2-40B4-BE49-F238E27FC236}">
                <a16:creationId xmlns:a16="http://schemas.microsoft.com/office/drawing/2014/main" id="{C6BE8D8C-B84F-1544-A460-EBE001243BEF}"/>
              </a:ext>
            </a:extLst>
          </p:cNvPr>
          <p:cNvPicPr>
            <a:picLocks noChangeAspect="1"/>
          </p:cNvPicPr>
          <p:nvPr/>
        </p:nvPicPr>
        <p:blipFill>
          <a:blip r:embed="rId5"/>
          <a:stretch>
            <a:fillRect/>
          </a:stretch>
        </p:blipFill>
        <p:spPr>
          <a:xfrm>
            <a:off x="8621460" y="1377457"/>
            <a:ext cx="2927072" cy="929345"/>
          </a:xfrm>
          <a:prstGeom prst="rect">
            <a:avLst/>
          </a:prstGeom>
        </p:spPr>
      </p:pic>
      <p:pic>
        <p:nvPicPr>
          <p:cNvPr id="13" name="Imagen 12">
            <a:extLst>
              <a:ext uri="{FF2B5EF4-FFF2-40B4-BE49-F238E27FC236}">
                <a16:creationId xmlns:a16="http://schemas.microsoft.com/office/drawing/2014/main" id="{3930B7ED-648E-0881-9BD6-9FFB49EFC7FB}"/>
              </a:ext>
            </a:extLst>
          </p:cNvPr>
          <p:cNvPicPr>
            <a:picLocks noChangeAspect="1"/>
          </p:cNvPicPr>
          <p:nvPr/>
        </p:nvPicPr>
        <p:blipFill>
          <a:blip r:embed="rId6"/>
          <a:stretch>
            <a:fillRect/>
          </a:stretch>
        </p:blipFill>
        <p:spPr>
          <a:xfrm>
            <a:off x="8621460" y="4583193"/>
            <a:ext cx="2927071" cy="870803"/>
          </a:xfrm>
          <a:prstGeom prst="rect">
            <a:avLst/>
          </a:prstGeom>
        </p:spPr>
      </p:pic>
      <p:pic>
        <p:nvPicPr>
          <p:cNvPr id="21" name="Imagen 20">
            <a:extLst>
              <a:ext uri="{FF2B5EF4-FFF2-40B4-BE49-F238E27FC236}">
                <a16:creationId xmlns:a16="http://schemas.microsoft.com/office/drawing/2014/main" id="{2FEE1379-2E2A-8C18-840E-371B9ACE8BD6}"/>
              </a:ext>
            </a:extLst>
          </p:cNvPr>
          <p:cNvPicPr>
            <a:picLocks noChangeAspect="1"/>
          </p:cNvPicPr>
          <p:nvPr/>
        </p:nvPicPr>
        <p:blipFill>
          <a:blip r:embed="rId7"/>
          <a:stretch>
            <a:fillRect/>
          </a:stretch>
        </p:blipFill>
        <p:spPr>
          <a:xfrm>
            <a:off x="5222404" y="2672531"/>
            <a:ext cx="1715724" cy="1956438"/>
          </a:xfrm>
          <a:prstGeom prst="rect">
            <a:avLst/>
          </a:prstGeom>
        </p:spPr>
      </p:pic>
    </p:spTree>
    <p:extLst>
      <p:ext uri="{BB962C8B-B14F-4D97-AF65-F5344CB8AC3E}">
        <p14:creationId xmlns:p14="http://schemas.microsoft.com/office/powerpoint/2010/main" val="39123411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559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DB973CDF-A3B1-FB04-97A2-BFAFDDEDD862}"/>
              </a:ext>
            </a:extLst>
          </p:cNvPr>
          <p:cNvPicPr>
            <a:picLocks noChangeAspect="1"/>
          </p:cNvPicPr>
          <p:nvPr/>
        </p:nvPicPr>
        <p:blipFill>
          <a:blip r:embed="rId2"/>
          <a:stretch>
            <a:fillRect/>
          </a:stretch>
        </p:blipFill>
        <p:spPr>
          <a:xfrm>
            <a:off x="2043953" y="643466"/>
            <a:ext cx="7584141" cy="5669147"/>
          </a:xfrm>
          <a:prstGeom prst="rect">
            <a:avLst/>
          </a:prstGeom>
        </p:spPr>
      </p:pic>
    </p:spTree>
    <p:extLst>
      <p:ext uri="{BB962C8B-B14F-4D97-AF65-F5344CB8AC3E}">
        <p14:creationId xmlns:p14="http://schemas.microsoft.com/office/powerpoint/2010/main" val="38739685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69283"/>
            <a:ext cx="12191998" cy="1590742"/>
          </a:xfrm>
          <a:prstGeom prst="rect">
            <a:avLst/>
          </a:prstGeom>
          <a:gradFill>
            <a:gsLst>
              <a:gs pos="0">
                <a:srgbClr val="000000"/>
              </a:gs>
              <a:gs pos="54000">
                <a:schemeClr val="accent1">
                  <a:lumMod val="5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610" y="5269283"/>
            <a:ext cx="12208610" cy="1590742"/>
          </a:xfrm>
          <a:prstGeom prst="rect">
            <a:avLst/>
          </a:prstGeom>
          <a:gradFill>
            <a:gsLst>
              <a:gs pos="18000">
                <a:schemeClr val="accent1">
                  <a:lumMod val="75000"/>
                  <a:alpha val="0"/>
                </a:schemeClr>
              </a:gs>
              <a:gs pos="100000">
                <a:schemeClr val="accent1"/>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98694" y="5267258"/>
            <a:ext cx="4093306" cy="1590742"/>
          </a:xfrm>
          <a:prstGeom prst="rect">
            <a:avLst/>
          </a:prstGeom>
          <a:gradFill>
            <a:gsLst>
              <a:gs pos="23000">
                <a:schemeClr val="accent1">
                  <a:lumMod val="50000"/>
                  <a:alpha val="61000"/>
                </a:schemeClr>
              </a:gs>
              <a:gs pos="100000">
                <a:schemeClr val="accent1">
                  <a:lumMod val="50000"/>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 y="5267258"/>
            <a:ext cx="12198669" cy="1131515"/>
          </a:xfrm>
          <a:prstGeom prst="rect">
            <a:avLst/>
          </a:prstGeom>
          <a:gradFill>
            <a:gsLst>
              <a:gs pos="18000">
                <a:schemeClr val="accent1">
                  <a:alpha val="0"/>
                </a:schemeClr>
              </a:gs>
              <a:gs pos="100000">
                <a:schemeClr val="accent1">
                  <a:lumMod val="60000"/>
                  <a:lumOff val="40000"/>
                  <a:alpha val="5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FA1AAC-C1ED-4F77-BFA4-BE80FC0AC7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6607" y="5278400"/>
            <a:ext cx="7736926" cy="1590741"/>
          </a:xfrm>
          <a:prstGeom prst="rect">
            <a:avLst/>
          </a:prstGeom>
          <a:gradFill>
            <a:gsLst>
              <a:gs pos="50000">
                <a:schemeClr val="accent1">
                  <a:alpha val="0"/>
                </a:schemeClr>
              </a:gs>
              <a:gs pos="100000">
                <a:schemeClr val="accent1">
                  <a:lumMod val="75000"/>
                  <a:alpha val="41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ítulo 4">
            <a:extLst>
              <a:ext uri="{FF2B5EF4-FFF2-40B4-BE49-F238E27FC236}">
                <a16:creationId xmlns:a16="http://schemas.microsoft.com/office/drawing/2014/main" id="{53960E6C-EB38-4CD0-EDFA-237232C07672}"/>
              </a:ext>
            </a:extLst>
          </p:cNvPr>
          <p:cNvSpPr>
            <a:spLocks noGrp="1"/>
          </p:cNvSpPr>
          <p:nvPr>
            <p:ph type="title"/>
          </p:nvPr>
        </p:nvSpPr>
        <p:spPr/>
        <p:txBody>
          <a:bodyPr/>
          <a:lstStyle/>
          <a:p>
            <a:r>
              <a:rPr lang="es-ES" dirty="0"/>
              <a:t>Actividad 2. </a:t>
            </a:r>
          </a:p>
        </p:txBody>
      </p:sp>
      <p:sp>
        <p:nvSpPr>
          <p:cNvPr id="6" name="Marcador de contenido 2">
            <a:extLst>
              <a:ext uri="{FF2B5EF4-FFF2-40B4-BE49-F238E27FC236}">
                <a16:creationId xmlns:a16="http://schemas.microsoft.com/office/drawing/2014/main" id="{1288478C-F1AE-C72D-EC9A-DDD210BA53DE}"/>
              </a:ext>
            </a:extLst>
          </p:cNvPr>
          <p:cNvSpPr txBox="1">
            <a:spLocks/>
          </p:cNvSpPr>
          <p:nvPr/>
        </p:nvSpPr>
        <p:spPr>
          <a:xfrm>
            <a:off x="838200" y="1599859"/>
            <a:ext cx="10923494" cy="33206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endParaRPr lang="es-ES" dirty="0"/>
          </a:p>
        </p:txBody>
      </p:sp>
    </p:spTree>
    <p:extLst>
      <p:ext uri="{BB962C8B-B14F-4D97-AF65-F5344CB8AC3E}">
        <p14:creationId xmlns:p14="http://schemas.microsoft.com/office/powerpoint/2010/main" val="38873588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69283"/>
            <a:ext cx="12191998" cy="1590742"/>
          </a:xfrm>
          <a:prstGeom prst="rect">
            <a:avLst/>
          </a:prstGeom>
          <a:gradFill>
            <a:gsLst>
              <a:gs pos="0">
                <a:srgbClr val="000000"/>
              </a:gs>
              <a:gs pos="54000">
                <a:schemeClr val="accent1">
                  <a:lumMod val="5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610" y="5269283"/>
            <a:ext cx="12208610" cy="1590742"/>
          </a:xfrm>
          <a:prstGeom prst="rect">
            <a:avLst/>
          </a:prstGeom>
          <a:gradFill>
            <a:gsLst>
              <a:gs pos="18000">
                <a:schemeClr val="accent1">
                  <a:lumMod val="75000"/>
                  <a:alpha val="0"/>
                </a:schemeClr>
              </a:gs>
              <a:gs pos="100000">
                <a:schemeClr val="accent1"/>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98694" y="5267258"/>
            <a:ext cx="4093306" cy="1590742"/>
          </a:xfrm>
          <a:prstGeom prst="rect">
            <a:avLst/>
          </a:prstGeom>
          <a:gradFill>
            <a:gsLst>
              <a:gs pos="23000">
                <a:schemeClr val="accent1">
                  <a:lumMod val="50000"/>
                  <a:alpha val="61000"/>
                </a:schemeClr>
              </a:gs>
              <a:gs pos="100000">
                <a:schemeClr val="accent1">
                  <a:lumMod val="50000"/>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 y="5267258"/>
            <a:ext cx="12198669" cy="1131515"/>
          </a:xfrm>
          <a:prstGeom prst="rect">
            <a:avLst/>
          </a:prstGeom>
          <a:gradFill>
            <a:gsLst>
              <a:gs pos="18000">
                <a:schemeClr val="accent1">
                  <a:alpha val="0"/>
                </a:schemeClr>
              </a:gs>
              <a:gs pos="100000">
                <a:schemeClr val="accent1">
                  <a:lumMod val="60000"/>
                  <a:lumOff val="40000"/>
                  <a:alpha val="5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FA1AAC-C1ED-4F77-BFA4-BE80FC0AC7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6607" y="5278400"/>
            <a:ext cx="7736926" cy="1590741"/>
          </a:xfrm>
          <a:prstGeom prst="rect">
            <a:avLst/>
          </a:prstGeom>
          <a:gradFill>
            <a:gsLst>
              <a:gs pos="50000">
                <a:schemeClr val="accent1">
                  <a:alpha val="0"/>
                </a:schemeClr>
              </a:gs>
              <a:gs pos="100000">
                <a:schemeClr val="accent1">
                  <a:lumMod val="75000"/>
                  <a:alpha val="41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ítulo 4">
            <a:extLst>
              <a:ext uri="{FF2B5EF4-FFF2-40B4-BE49-F238E27FC236}">
                <a16:creationId xmlns:a16="http://schemas.microsoft.com/office/drawing/2014/main" id="{53960E6C-EB38-4CD0-EDFA-237232C07672}"/>
              </a:ext>
            </a:extLst>
          </p:cNvPr>
          <p:cNvSpPr>
            <a:spLocks noGrp="1"/>
          </p:cNvSpPr>
          <p:nvPr>
            <p:ph type="title"/>
          </p:nvPr>
        </p:nvSpPr>
        <p:spPr>
          <a:xfrm>
            <a:off x="16606" y="133371"/>
            <a:ext cx="11843699" cy="1325563"/>
          </a:xfrm>
        </p:spPr>
        <p:txBody>
          <a:bodyPr>
            <a:normAutofit/>
          </a:bodyPr>
          <a:lstStyle/>
          <a:p>
            <a:r>
              <a:rPr lang="es-ES" dirty="0"/>
              <a:t>Instalar Microsoft 365 (Office)  en el ordenador con las credenciales de Tajamar desde Microsoft Store</a:t>
            </a:r>
          </a:p>
        </p:txBody>
      </p:sp>
      <p:pic>
        <p:nvPicPr>
          <p:cNvPr id="4" name="Imagen 3">
            <a:extLst>
              <a:ext uri="{FF2B5EF4-FFF2-40B4-BE49-F238E27FC236}">
                <a16:creationId xmlns:a16="http://schemas.microsoft.com/office/drawing/2014/main" id="{BA7FD624-12D7-4386-9B6F-0546567B6CA2}"/>
              </a:ext>
            </a:extLst>
          </p:cNvPr>
          <p:cNvPicPr>
            <a:picLocks noChangeAspect="1"/>
          </p:cNvPicPr>
          <p:nvPr/>
        </p:nvPicPr>
        <p:blipFill>
          <a:blip r:embed="rId2"/>
          <a:stretch>
            <a:fillRect/>
          </a:stretch>
        </p:blipFill>
        <p:spPr>
          <a:xfrm>
            <a:off x="1595719" y="1592304"/>
            <a:ext cx="9134294" cy="5026765"/>
          </a:xfrm>
          <a:prstGeom prst="rect">
            <a:avLst/>
          </a:prstGeom>
        </p:spPr>
      </p:pic>
    </p:spTree>
    <p:extLst>
      <p:ext uri="{BB962C8B-B14F-4D97-AF65-F5344CB8AC3E}">
        <p14:creationId xmlns:p14="http://schemas.microsoft.com/office/powerpoint/2010/main" val="8493595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D4EB24F-1C1A-D196-9E25-9001A6AD0E26}"/>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3800" kern="1200" dirty="0">
                <a:solidFill>
                  <a:schemeClr val="tx1"/>
                </a:solidFill>
                <a:latin typeface="+mj-lt"/>
                <a:ea typeface="+mj-ea"/>
                <a:cs typeface="+mj-cs"/>
              </a:rPr>
              <a:t>¿Que </a:t>
            </a:r>
            <a:r>
              <a:rPr lang="en-US" sz="3800" kern="1200" dirty="0" err="1">
                <a:solidFill>
                  <a:schemeClr val="tx1"/>
                </a:solidFill>
                <a:latin typeface="+mj-lt"/>
                <a:ea typeface="+mj-ea"/>
                <a:cs typeface="+mj-cs"/>
              </a:rPr>
              <a:t>hace</a:t>
            </a:r>
            <a:r>
              <a:rPr lang="en-US" sz="3800" kern="1200" dirty="0">
                <a:solidFill>
                  <a:schemeClr val="tx1"/>
                </a:solidFill>
                <a:latin typeface="+mj-lt"/>
                <a:ea typeface="+mj-ea"/>
                <a:cs typeface="+mj-cs"/>
              </a:rPr>
              <a:t> </a:t>
            </a:r>
            <a:r>
              <a:rPr lang="en-US" sz="3800" kern="1200" dirty="0" err="1">
                <a:solidFill>
                  <a:schemeClr val="tx1"/>
                </a:solidFill>
                <a:latin typeface="+mj-lt"/>
                <a:ea typeface="+mj-ea"/>
                <a:cs typeface="+mj-cs"/>
              </a:rPr>
              <a:t>realmente</a:t>
            </a:r>
            <a:r>
              <a:rPr lang="en-US" sz="3800" kern="1200" dirty="0">
                <a:solidFill>
                  <a:schemeClr val="tx1"/>
                </a:solidFill>
                <a:latin typeface="+mj-lt"/>
                <a:ea typeface="+mj-ea"/>
                <a:cs typeface="+mj-cs"/>
              </a:rPr>
              <a:t> un </a:t>
            </a:r>
            <a:r>
              <a:rPr lang="en-US" sz="3800" kern="1200" dirty="0" err="1">
                <a:solidFill>
                  <a:schemeClr val="tx1"/>
                </a:solidFill>
                <a:latin typeface="+mj-lt"/>
                <a:ea typeface="+mj-ea"/>
                <a:cs typeface="+mj-cs"/>
              </a:rPr>
              <a:t>Científico</a:t>
            </a:r>
            <a:r>
              <a:rPr lang="en-US" sz="3800" kern="1200" dirty="0">
                <a:solidFill>
                  <a:schemeClr val="tx1"/>
                </a:solidFill>
                <a:latin typeface="+mj-lt"/>
                <a:ea typeface="+mj-ea"/>
                <a:cs typeface="+mj-cs"/>
              </a:rPr>
              <a:t> de </a:t>
            </a:r>
            <a:r>
              <a:rPr lang="en-US" sz="3800" kern="1200" dirty="0" err="1">
                <a:solidFill>
                  <a:schemeClr val="tx1"/>
                </a:solidFill>
                <a:latin typeface="+mj-lt"/>
                <a:ea typeface="+mj-ea"/>
                <a:cs typeface="+mj-cs"/>
              </a:rPr>
              <a:t>Datos</a:t>
            </a:r>
            <a:r>
              <a:rPr lang="en-US" sz="3800" kern="1200" dirty="0">
                <a:solidFill>
                  <a:schemeClr val="tx1"/>
                </a:solidFill>
                <a:latin typeface="+mj-lt"/>
                <a:ea typeface="+mj-ea"/>
                <a:cs typeface="+mj-cs"/>
              </a:rPr>
              <a:t>?</a:t>
            </a:r>
          </a:p>
        </p:txBody>
      </p:sp>
      <p:sp>
        <p:nvSpPr>
          <p:cNvPr id="1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adroTexto 3">
            <a:extLst>
              <a:ext uri="{FF2B5EF4-FFF2-40B4-BE49-F238E27FC236}">
                <a16:creationId xmlns:a16="http://schemas.microsoft.com/office/drawing/2014/main" id="{3E364A0E-5139-5646-04B9-A71BC4139370}"/>
              </a:ext>
            </a:extLst>
          </p:cNvPr>
          <p:cNvSpPr txBox="1"/>
          <p:nvPr/>
        </p:nvSpPr>
        <p:spPr>
          <a:xfrm>
            <a:off x="630936" y="2660904"/>
            <a:ext cx="4818888" cy="354787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i="1"/>
              <a:t>De vuelta al científico de datos…</a:t>
            </a:r>
          </a:p>
        </p:txBody>
      </p:sp>
      <p:pic>
        <p:nvPicPr>
          <p:cNvPr id="6" name="Marcador de contenido 5">
            <a:extLst>
              <a:ext uri="{FF2B5EF4-FFF2-40B4-BE49-F238E27FC236}">
                <a16:creationId xmlns:a16="http://schemas.microsoft.com/office/drawing/2014/main" id="{F75740F7-2915-FD81-BE9F-85A5616AC93F}"/>
              </a:ext>
            </a:extLst>
          </p:cNvPr>
          <p:cNvPicPr>
            <a:picLocks noGrp="1" noChangeAspect="1"/>
          </p:cNvPicPr>
          <p:nvPr>
            <p:ph idx="1"/>
          </p:nvPr>
        </p:nvPicPr>
        <p:blipFill>
          <a:blip r:embed="rId2"/>
          <a:stretch>
            <a:fillRect/>
          </a:stretch>
        </p:blipFill>
        <p:spPr>
          <a:xfrm>
            <a:off x="5929460" y="216731"/>
            <a:ext cx="5750350" cy="6371580"/>
          </a:xfrm>
          <a:prstGeom prst="rect">
            <a:avLst/>
          </a:prstGeom>
        </p:spPr>
      </p:pic>
    </p:spTree>
    <p:extLst>
      <p:ext uri="{BB962C8B-B14F-4D97-AF65-F5344CB8AC3E}">
        <p14:creationId xmlns:p14="http://schemas.microsoft.com/office/powerpoint/2010/main" val="20225141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n 7">
            <a:extLst>
              <a:ext uri="{FF2B5EF4-FFF2-40B4-BE49-F238E27FC236}">
                <a16:creationId xmlns:a16="http://schemas.microsoft.com/office/drawing/2014/main" id="{AF4E8F08-E537-8ED4-9475-86C91D727D13}"/>
              </a:ext>
            </a:extLst>
          </p:cNvPr>
          <p:cNvPicPr>
            <a:picLocks noChangeAspect="1"/>
          </p:cNvPicPr>
          <p:nvPr/>
        </p:nvPicPr>
        <p:blipFill rotWithShape="1">
          <a:blip r:embed="rId2"/>
          <a:srcRect l="3252" r="12909" b="-2"/>
          <a:stretch/>
        </p:blipFill>
        <p:spPr>
          <a:xfrm>
            <a:off x="-3049" y="0"/>
            <a:ext cx="5448693" cy="6109177"/>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6" name="CuadroTexto 5">
            <a:extLst>
              <a:ext uri="{FF2B5EF4-FFF2-40B4-BE49-F238E27FC236}">
                <a16:creationId xmlns:a16="http://schemas.microsoft.com/office/drawing/2014/main" id="{091ED08C-9B04-5E5C-8375-107F11E09AFD}"/>
              </a:ext>
            </a:extLst>
          </p:cNvPr>
          <p:cNvSpPr txBox="1"/>
          <p:nvPr/>
        </p:nvSpPr>
        <p:spPr>
          <a:xfrm>
            <a:off x="5104363" y="2479249"/>
            <a:ext cx="6933666" cy="4250933"/>
          </a:xfrm>
          <a:prstGeom prst="rect">
            <a:avLst/>
          </a:prstGeom>
        </p:spPr>
        <p:txBody>
          <a:bodyPr vert="horz" lIns="91440" tIns="45720" rIns="91440" bIns="45720" rtlCol="0">
            <a:normAutofit/>
          </a:bodyPr>
          <a:lstStyle/>
          <a:p>
            <a:pPr marL="285750" indent="-228600" algn="just">
              <a:lnSpc>
                <a:spcPct val="90000"/>
              </a:lnSpc>
              <a:spcAft>
                <a:spcPts val="600"/>
              </a:spcAft>
              <a:buFont typeface="Arial" panose="020B0604020202020204" pitchFamily="34" charset="0"/>
              <a:buChar char="•"/>
            </a:pPr>
            <a:r>
              <a:rPr lang="en-US" sz="1700" dirty="0"/>
              <a:t>En primer </a:t>
            </a:r>
            <a:r>
              <a:rPr lang="en-US" sz="1700" dirty="0" err="1"/>
              <a:t>lugar</a:t>
            </a:r>
            <a:r>
              <a:rPr lang="en-US" sz="1700" dirty="0"/>
              <a:t>, </a:t>
            </a:r>
            <a:r>
              <a:rPr lang="en-US" sz="1700" dirty="0" err="1"/>
              <a:t>los</a:t>
            </a:r>
            <a:r>
              <a:rPr lang="en-US" sz="1700" dirty="0"/>
              <a:t> </a:t>
            </a:r>
            <a:r>
              <a:rPr lang="en-US" sz="1700" dirty="0" err="1"/>
              <a:t>científicos</a:t>
            </a:r>
            <a:r>
              <a:rPr lang="en-US" sz="1700" dirty="0"/>
              <a:t> de </a:t>
            </a:r>
            <a:r>
              <a:rPr lang="en-US" sz="1700" dirty="0" err="1"/>
              <a:t>datos</a:t>
            </a:r>
            <a:r>
              <a:rPr lang="en-US" sz="1700" dirty="0"/>
              <a:t> </a:t>
            </a:r>
            <a:r>
              <a:rPr lang="en-US" sz="1700" dirty="0" err="1"/>
              <a:t>establecen</a:t>
            </a:r>
            <a:r>
              <a:rPr lang="en-US" sz="1700" dirty="0"/>
              <a:t> </a:t>
            </a:r>
            <a:r>
              <a:rPr lang="en-US" sz="1700" dirty="0" err="1"/>
              <a:t>una</a:t>
            </a:r>
            <a:r>
              <a:rPr lang="en-US" sz="1700" dirty="0"/>
              <a:t> base de </a:t>
            </a:r>
            <a:r>
              <a:rPr lang="en-US" sz="1700" dirty="0" err="1"/>
              <a:t>datos</a:t>
            </a:r>
            <a:r>
              <a:rPr lang="en-US" sz="1700" dirty="0"/>
              <a:t> </a:t>
            </a:r>
            <a:r>
              <a:rPr lang="en-US" sz="1700" dirty="0" err="1"/>
              <a:t>sólida</a:t>
            </a:r>
            <a:r>
              <a:rPr lang="en-US" sz="1700" dirty="0"/>
              <a:t> para </a:t>
            </a:r>
            <a:r>
              <a:rPr lang="en-US" sz="1700" dirty="0" err="1"/>
              <a:t>realizar</a:t>
            </a:r>
            <a:r>
              <a:rPr lang="en-US" sz="1700" dirty="0"/>
              <a:t> </a:t>
            </a:r>
            <a:r>
              <a:rPr lang="en-US" sz="1700" dirty="0" err="1"/>
              <a:t>análisis</a:t>
            </a:r>
            <a:r>
              <a:rPr lang="en-US" sz="1700" dirty="0"/>
              <a:t> </a:t>
            </a:r>
            <a:r>
              <a:rPr lang="en-US" sz="1700" dirty="0" err="1"/>
              <a:t>sólidos</a:t>
            </a:r>
            <a:r>
              <a:rPr lang="en-US" sz="1700" dirty="0"/>
              <a:t>.</a:t>
            </a:r>
          </a:p>
          <a:p>
            <a:pPr marL="285750" indent="-228600" algn="just">
              <a:lnSpc>
                <a:spcPct val="90000"/>
              </a:lnSpc>
              <a:spcAft>
                <a:spcPts val="600"/>
              </a:spcAft>
              <a:buFont typeface="Arial" panose="020B0604020202020204" pitchFamily="34" charset="0"/>
              <a:buChar char="•"/>
            </a:pPr>
            <a:r>
              <a:rPr lang="en-US" sz="1700" dirty="0"/>
              <a:t> Luego </a:t>
            </a:r>
            <a:r>
              <a:rPr lang="en-US" sz="1700" dirty="0" err="1"/>
              <a:t>utilizan</a:t>
            </a:r>
            <a:r>
              <a:rPr lang="en-US" sz="1700" dirty="0"/>
              <a:t> </a:t>
            </a:r>
            <a:r>
              <a:rPr lang="en-US" sz="1700" dirty="0" err="1"/>
              <a:t>experimentos</a:t>
            </a:r>
            <a:r>
              <a:rPr lang="en-US" sz="1700" dirty="0"/>
              <a:t> </a:t>
            </a:r>
            <a:r>
              <a:rPr lang="en-US" sz="1700" dirty="0" err="1"/>
              <a:t>en</a:t>
            </a:r>
            <a:r>
              <a:rPr lang="en-US" sz="1700" dirty="0"/>
              <a:t> </a:t>
            </a:r>
            <a:r>
              <a:rPr lang="en-US" sz="1700" dirty="0" err="1"/>
              <a:t>línea</a:t>
            </a:r>
            <a:r>
              <a:rPr lang="en-US" sz="1700" dirty="0"/>
              <a:t>, entre </a:t>
            </a:r>
            <a:r>
              <a:rPr lang="en-US" sz="1700" dirty="0" err="1"/>
              <a:t>otros</a:t>
            </a:r>
            <a:r>
              <a:rPr lang="en-US" sz="1700" dirty="0"/>
              <a:t> </a:t>
            </a:r>
            <a:r>
              <a:rPr lang="en-US" sz="1700" dirty="0" err="1"/>
              <a:t>métodos</a:t>
            </a:r>
            <a:r>
              <a:rPr lang="en-US" sz="1700" dirty="0"/>
              <a:t>, para </a:t>
            </a:r>
            <a:r>
              <a:rPr lang="en-US" sz="1700" dirty="0" err="1"/>
              <a:t>lograr</a:t>
            </a:r>
            <a:r>
              <a:rPr lang="en-US" sz="1700" dirty="0"/>
              <a:t> un </a:t>
            </a:r>
            <a:r>
              <a:rPr lang="en-US" sz="1700" dirty="0" err="1"/>
              <a:t>crecimiento</a:t>
            </a:r>
            <a:r>
              <a:rPr lang="en-US" sz="1700" dirty="0"/>
              <a:t> </a:t>
            </a:r>
            <a:r>
              <a:rPr lang="en-US" sz="1700" dirty="0" err="1"/>
              <a:t>sostenible</a:t>
            </a:r>
            <a:r>
              <a:rPr lang="en-US" sz="1700" dirty="0"/>
              <a:t>. </a:t>
            </a:r>
          </a:p>
          <a:p>
            <a:pPr marL="285750" indent="-228600" algn="just">
              <a:lnSpc>
                <a:spcPct val="90000"/>
              </a:lnSpc>
              <a:spcAft>
                <a:spcPts val="600"/>
              </a:spcAft>
              <a:buFont typeface="Arial" panose="020B0604020202020204" pitchFamily="34" charset="0"/>
              <a:buChar char="•"/>
            </a:pPr>
            <a:r>
              <a:rPr lang="en-US" sz="1700" dirty="0" err="1"/>
              <a:t>Finalmente</a:t>
            </a:r>
            <a:r>
              <a:rPr lang="en-US" sz="1700" dirty="0"/>
              <a:t>, </a:t>
            </a:r>
            <a:r>
              <a:rPr lang="en-US" sz="1700" dirty="0" err="1"/>
              <a:t>crean</a:t>
            </a:r>
            <a:r>
              <a:rPr lang="en-US" sz="1700" dirty="0"/>
              <a:t> </a:t>
            </a:r>
            <a:r>
              <a:rPr lang="en-US" sz="1700" dirty="0" err="1"/>
              <a:t>canalizaciones</a:t>
            </a:r>
            <a:r>
              <a:rPr lang="en-US" sz="1700" dirty="0"/>
              <a:t> de </a:t>
            </a:r>
            <a:r>
              <a:rPr lang="en-US" sz="1700" dirty="0" err="1"/>
              <a:t>aprendizaje</a:t>
            </a:r>
            <a:r>
              <a:rPr lang="en-US" sz="1700" dirty="0"/>
              <a:t> </a:t>
            </a:r>
            <a:r>
              <a:rPr lang="en-US" sz="1700" dirty="0" err="1"/>
              <a:t>automático</a:t>
            </a:r>
            <a:r>
              <a:rPr lang="en-US" sz="1700" dirty="0"/>
              <a:t> y </a:t>
            </a:r>
            <a:r>
              <a:rPr lang="en-US" sz="1700" dirty="0" err="1"/>
              <a:t>productos</a:t>
            </a:r>
            <a:r>
              <a:rPr lang="en-US" sz="1700" dirty="0"/>
              <a:t> de </a:t>
            </a:r>
            <a:r>
              <a:rPr lang="en-US" sz="1700" dirty="0" err="1"/>
              <a:t>datos</a:t>
            </a:r>
            <a:r>
              <a:rPr lang="en-US" sz="1700" dirty="0"/>
              <a:t> </a:t>
            </a:r>
            <a:r>
              <a:rPr lang="en-US" sz="1700" dirty="0" err="1"/>
              <a:t>personalizados</a:t>
            </a:r>
            <a:r>
              <a:rPr lang="en-US" sz="1700" dirty="0"/>
              <a:t> para </a:t>
            </a:r>
            <a:r>
              <a:rPr lang="en-US" sz="1700" dirty="0" err="1"/>
              <a:t>comprender</a:t>
            </a:r>
            <a:r>
              <a:rPr lang="en-US" sz="1700" dirty="0"/>
              <a:t> </a:t>
            </a:r>
            <a:r>
              <a:rPr lang="en-US" sz="1700" dirty="0" err="1"/>
              <a:t>mejor</a:t>
            </a:r>
            <a:r>
              <a:rPr lang="en-US" sz="1700" dirty="0"/>
              <a:t> </a:t>
            </a:r>
            <a:r>
              <a:rPr lang="en-US" sz="1700" dirty="0" err="1"/>
              <a:t>su</a:t>
            </a:r>
            <a:r>
              <a:rPr lang="en-US" sz="1700" dirty="0"/>
              <a:t> </a:t>
            </a:r>
            <a:r>
              <a:rPr lang="en-US" sz="1700" dirty="0" err="1"/>
              <a:t>negocio</a:t>
            </a:r>
            <a:r>
              <a:rPr lang="en-US" sz="1700" dirty="0"/>
              <a:t> y </a:t>
            </a:r>
            <a:r>
              <a:rPr lang="en-US" sz="1700" dirty="0" err="1"/>
              <a:t>clientes</a:t>
            </a:r>
            <a:r>
              <a:rPr lang="en-US" sz="1700" dirty="0"/>
              <a:t> para </a:t>
            </a:r>
            <a:r>
              <a:rPr lang="en-US" sz="1700" dirty="0" err="1"/>
              <a:t>tomar</a:t>
            </a:r>
            <a:r>
              <a:rPr lang="en-US" sz="1700" dirty="0"/>
              <a:t> </a:t>
            </a:r>
            <a:r>
              <a:rPr lang="en-US" sz="1700" dirty="0" err="1"/>
              <a:t>mejores</a:t>
            </a:r>
            <a:r>
              <a:rPr lang="en-US" sz="1700" dirty="0"/>
              <a:t> </a:t>
            </a:r>
            <a:r>
              <a:rPr lang="en-US" sz="1700" dirty="0" err="1"/>
              <a:t>decisiones</a:t>
            </a:r>
            <a:r>
              <a:rPr lang="en-US" sz="1700" dirty="0"/>
              <a:t>. </a:t>
            </a:r>
          </a:p>
          <a:p>
            <a:pPr algn="just">
              <a:lnSpc>
                <a:spcPct val="90000"/>
              </a:lnSpc>
              <a:spcAft>
                <a:spcPts val="600"/>
              </a:spcAft>
            </a:pPr>
            <a:r>
              <a:rPr lang="en-US" sz="1700" dirty="0"/>
              <a:t>En </a:t>
            </a:r>
            <a:r>
              <a:rPr lang="en-US" sz="1700" dirty="0" err="1"/>
              <a:t>otras</a:t>
            </a:r>
            <a:r>
              <a:rPr lang="en-US" sz="1700" dirty="0"/>
              <a:t> palabras, </a:t>
            </a:r>
            <a:r>
              <a:rPr lang="en-US" sz="1700" dirty="0" err="1"/>
              <a:t>en</a:t>
            </a:r>
            <a:r>
              <a:rPr lang="en-US" sz="1700" dirty="0"/>
              <a:t> </a:t>
            </a:r>
            <a:r>
              <a:rPr lang="en-US" sz="1700" dirty="0" err="1"/>
              <a:t>tecnología</a:t>
            </a:r>
            <a:r>
              <a:rPr lang="en-US" sz="1700" dirty="0"/>
              <a:t>, la </a:t>
            </a:r>
            <a:r>
              <a:rPr lang="en-US" sz="1700" dirty="0" err="1"/>
              <a:t>ciencia</a:t>
            </a:r>
            <a:r>
              <a:rPr lang="en-US" sz="1700" dirty="0"/>
              <a:t> de </a:t>
            </a:r>
            <a:r>
              <a:rPr lang="en-US" sz="1700" dirty="0" err="1"/>
              <a:t>datos</a:t>
            </a:r>
            <a:r>
              <a:rPr lang="en-US" sz="1700" dirty="0"/>
              <a:t> se </a:t>
            </a:r>
            <a:r>
              <a:rPr lang="en-US" sz="1700" dirty="0" err="1"/>
              <a:t>trata</a:t>
            </a:r>
            <a:r>
              <a:rPr lang="en-US" sz="1700" dirty="0"/>
              <a:t> de </a:t>
            </a:r>
            <a:r>
              <a:rPr lang="en-US" sz="1700" dirty="0" err="1"/>
              <a:t>infraestructura</a:t>
            </a:r>
            <a:r>
              <a:rPr lang="en-US" sz="1700" dirty="0"/>
              <a:t>, </a:t>
            </a:r>
            <a:r>
              <a:rPr lang="en-US" sz="1700" dirty="0" err="1"/>
              <a:t>pruebas</a:t>
            </a:r>
            <a:r>
              <a:rPr lang="en-US" sz="1700" dirty="0"/>
              <a:t>, </a:t>
            </a:r>
            <a:r>
              <a:rPr lang="en-US" sz="1700" dirty="0" err="1"/>
              <a:t>aprendizaje</a:t>
            </a:r>
            <a:r>
              <a:rPr lang="en-US" sz="1700" dirty="0"/>
              <a:t> </a:t>
            </a:r>
            <a:r>
              <a:rPr lang="en-US" sz="1700" dirty="0" err="1"/>
              <a:t>automático</a:t>
            </a:r>
            <a:r>
              <a:rPr lang="en-US" sz="1700" dirty="0"/>
              <a:t> para la </a:t>
            </a:r>
            <a:r>
              <a:rPr lang="en-US" sz="1700" dirty="0" err="1"/>
              <a:t>toma</a:t>
            </a:r>
            <a:r>
              <a:rPr lang="en-US" sz="1700" dirty="0"/>
              <a:t> de </a:t>
            </a:r>
            <a:r>
              <a:rPr lang="en-US" sz="1700" dirty="0" err="1"/>
              <a:t>decisiones</a:t>
            </a:r>
            <a:r>
              <a:rPr lang="en-US" sz="1700" dirty="0"/>
              <a:t> y </a:t>
            </a:r>
            <a:r>
              <a:rPr lang="en-US" sz="1700" dirty="0" err="1"/>
              <a:t>productos</a:t>
            </a:r>
            <a:r>
              <a:rPr lang="en-US" sz="1700" dirty="0"/>
              <a:t> de </a:t>
            </a:r>
            <a:r>
              <a:rPr lang="en-US" sz="1700" dirty="0" err="1"/>
              <a:t>datos</a:t>
            </a:r>
            <a:r>
              <a:rPr lang="en-US" sz="1700" dirty="0"/>
              <a:t>.</a:t>
            </a:r>
          </a:p>
          <a:p>
            <a:pPr algn="r">
              <a:lnSpc>
                <a:spcPct val="90000"/>
              </a:lnSpc>
              <a:spcAft>
                <a:spcPts val="600"/>
              </a:spcAft>
            </a:pPr>
            <a:r>
              <a:rPr lang="es-ES" sz="1600" b="0" i="0" dirty="0">
                <a:solidFill>
                  <a:srgbClr val="282828"/>
                </a:solidFill>
                <a:effectLst/>
                <a:latin typeface="Tiempos Text"/>
              </a:rPr>
              <a:t>Robert Chang</a:t>
            </a:r>
            <a:endParaRPr lang="en-US" sz="1700" dirty="0"/>
          </a:p>
        </p:txBody>
      </p:sp>
      <p:pic>
        <p:nvPicPr>
          <p:cNvPr id="10" name="Imagen 9">
            <a:extLst>
              <a:ext uri="{FF2B5EF4-FFF2-40B4-BE49-F238E27FC236}">
                <a16:creationId xmlns:a16="http://schemas.microsoft.com/office/drawing/2014/main" id="{53DF5233-AB4D-7D6F-6F55-42C3B7AC03EF}"/>
              </a:ext>
            </a:extLst>
          </p:cNvPr>
          <p:cNvPicPr>
            <a:picLocks noChangeAspect="1"/>
          </p:cNvPicPr>
          <p:nvPr/>
        </p:nvPicPr>
        <p:blipFill>
          <a:blip r:embed="rId3"/>
          <a:stretch>
            <a:fillRect/>
          </a:stretch>
        </p:blipFill>
        <p:spPr>
          <a:xfrm>
            <a:off x="5258334" y="0"/>
            <a:ext cx="6933666" cy="1516526"/>
          </a:xfrm>
          <a:prstGeom prst="rect">
            <a:avLst/>
          </a:prstGeom>
        </p:spPr>
      </p:pic>
    </p:spTree>
    <p:extLst>
      <p:ext uri="{BB962C8B-B14F-4D97-AF65-F5344CB8AC3E}">
        <p14:creationId xmlns:p14="http://schemas.microsoft.com/office/powerpoint/2010/main" val="4015086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laca de circuito electrónico">
            <a:extLst>
              <a:ext uri="{FF2B5EF4-FFF2-40B4-BE49-F238E27FC236}">
                <a16:creationId xmlns:a16="http://schemas.microsoft.com/office/drawing/2014/main" id="{38E109A0-1E66-FEC8-62F4-A63192276655}"/>
              </a:ext>
            </a:extLst>
          </p:cNvPr>
          <p:cNvPicPr>
            <a:picLocks noChangeAspect="1"/>
          </p:cNvPicPr>
          <p:nvPr/>
        </p:nvPicPr>
        <p:blipFill rotWithShape="1">
          <a:blip r:embed="rId2"/>
          <a:srcRect l="5884" r="-1" b="-1"/>
          <a:stretch/>
        </p:blipFill>
        <p:spPr>
          <a:xfrm>
            <a:off x="2522356" y="10"/>
            <a:ext cx="9669642" cy="6857990"/>
          </a:xfrm>
          <a:prstGeom prst="rect">
            <a:avLst/>
          </a:prstGeom>
        </p:spPr>
      </p:pic>
      <p:sp>
        <p:nvSpPr>
          <p:cNvPr id="23" name="Rectangle 1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38FBA6F3-41F6-C009-298B-339320BBF914}"/>
              </a:ext>
            </a:extLst>
          </p:cNvPr>
          <p:cNvSpPr>
            <a:spLocks noGrp="1"/>
          </p:cNvSpPr>
          <p:nvPr>
            <p:ph type="title"/>
          </p:nvPr>
        </p:nvSpPr>
        <p:spPr>
          <a:xfrm>
            <a:off x="734505" y="0"/>
            <a:ext cx="3822189" cy="1899912"/>
          </a:xfrm>
        </p:spPr>
        <p:txBody>
          <a:bodyPr>
            <a:normAutofit/>
          </a:bodyPr>
          <a:lstStyle/>
          <a:p>
            <a:r>
              <a:rPr lang="es-ES" sz="3700" dirty="0"/>
              <a:t>Similarmente CISCO reportó, en el contexto de IOT.</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D9D58A29-999E-449F-2257-BF2B2929DC72}"/>
                  </a:ext>
                </a:extLst>
              </p:cNvPr>
              <p:cNvSpPr>
                <a:spLocks noGrp="1"/>
              </p:cNvSpPr>
              <p:nvPr>
                <p:ph idx="1"/>
              </p:nvPr>
            </p:nvSpPr>
            <p:spPr>
              <a:xfrm>
                <a:off x="235670" y="1899912"/>
                <a:ext cx="4543720" cy="4887387"/>
              </a:xfrm>
            </p:spPr>
            <p:txBody>
              <a:bodyPr>
                <a:noAutofit/>
              </a:bodyPr>
              <a:lstStyle/>
              <a:p>
                <a:pPr marL="0" indent="0">
                  <a:buNone/>
                </a:pPr>
                <a:r>
                  <a:rPr lang="es-ES" sz="1600" dirty="0"/>
                  <a:t>◾ 5 quintillones de bytes de datos producidos cada día (</a:t>
                </a:r>
                <a14:m>
                  <m:oMath xmlns:m="http://schemas.openxmlformats.org/officeDocument/2006/math">
                    <m:sSup>
                      <m:sSupPr>
                        <m:ctrlPr>
                          <a:rPr lang="es-ES" sz="1600" i="1">
                            <a:latin typeface="Cambria Math" panose="02040503050406030204" pitchFamily="18" charset="0"/>
                          </a:rPr>
                        </m:ctrlPr>
                      </m:sSupPr>
                      <m:e>
                        <m:r>
                          <a:rPr lang="es-ES" sz="1600" b="0" i="1">
                            <a:latin typeface="Cambria Math" panose="02040503050406030204" pitchFamily="18" charset="0"/>
                          </a:rPr>
                          <m:t>5</m:t>
                        </m:r>
                        <m:r>
                          <a:rPr lang="es-ES" sz="1600" b="0" i="1">
                            <a:latin typeface="Cambria Math" panose="02040503050406030204" pitchFamily="18" charset="0"/>
                          </a:rPr>
                          <m:t>𝑥</m:t>
                        </m:r>
                        <m:r>
                          <a:rPr lang="es-ES" sz="1600" b="0" i="1">
                            <a:latin typeface="Cambria Math" panose="02040503050406030204" pitchFamily="18" charset="0"/>
                          </a:rPr>
                          <m:t>10</m:t>
                        </m:r>
                      </m:e>
                      <m:sup>
                        <m:r>
                          <a:rPr lang="es-ES" sz="1600" b="0" i="1">
                            <a:latin typeface="Cambria Math" panose="02040503050406030204" pitchFamily="18" charset="0"/>
                          </a:rPr>
                          <m:t>30</m:t>
                        </m:r>
                      </m:sup>
                    </m:sSup>
                  </m:oMath>
                </a14:m>
                <a:r>
                  <a:rPr lang="es-ES" sz="1600" dirty="0"/>
                  <a:t> bytes/día)</a:t>
                </a:r>
              </a:p>
              <a:p>
                <a:pPr marL="0" indent="0">
                  <a:buNone/>
                </a:pPr>
                <a:r>
                  <a:rPr lang="es-ES" sz="1600" dirty="0"/>
                  <a:t> </a:t>
                </a:r>
              </a:p>
              <a:p>
                <a:pPr marL="0" indent="0">
                  <a:buNone/>
                </a:pPr>
                <a:r>
                  <a:rPr lang="es-ES" sz="1600" dirty="0"/>
                  <a:t>◾ Para el año 2030, el </a:t>
                </a:r>
                <a:r>
                  <a:rPr lang="es-ES" sz="1600" dirty="0" err="1"/>
                  <a:t>IoT</a:t>
                </a:r>
                <a:r>
                  <a:rPr lang="es-ES" sz="1600" dirty="0"/>
                  <a:t> comprenderá más de 70 mil millones de dispositivos conectados.</a:t>
                </a:r>
              </a:p>
              <a:p>
                <a:pPr marL="0" indent="0">
                  <a:buNone/>
                </a:pPr>
                <a:endParaRPr lang="es-ES" sz="1600" dirty="0"/>
              </a:p>
              <a:p>
                <a:pPr marL="0" indent="0">
                  <a:buNone/>
                </a:pPr>
                <a:r>
                  <a:rPr lang="es-ES" sz="1600" dirty="0"/>
                  <a:t>◾ Estos dispositivos incluyen dispositivos inteligentes para el hogar y el automóvil, Agricultura 3.0 que incluye tractores autónomos, sensores de campo, datos satelitales y mucho más. </a:t>
                </a:r>
              </a:p>
              <a:p>
                <a:pPr marL="0" indent="0">
                  <a:buNone/>
                </a:pPr>
                <a:endParaRPr lang="es-ES" sz="1600" dirty="0"/>
              </a:p>
              <a:p>
                <a:pPr marL="0" indent="0">
                  <a:buNone/>
                </a:pPr>
                <a:r>
                  <a:rPr lang="es-ES" sz="1600" dirty="0"/>
                  <a:t>◾ Tomaría toda una vida analizar manualmente los datos producidos por un solo sensor en una línea de ensamblaje de fabricación.</a:t>
                </a:r>
              </a:p>
            </p:txBody>
          </p:sp>
        </mc:Choice>
        <mc:Fallback xmlns="">
          <p:sp>
            <p:nvSpPr>
              <p:cNvPr id="3" name="Marcador de contenido 2">
                <a:extLst>
                  <a:ext uri="{FF2B5EF4-FFF2-40B4-BE49-F238E27FC236}">
                    <a16:creationId xmlns:a16="http://schemas.microsoft.com/office/drawing/2014/main" id="{D9D58A29-999E-449F-2257-BF2B2929DC72}"/>
                  </a:ext>
                </a:extLst>
              </p:cNvPr>
              <p:cNvSpPr>
                <a:spLocks noGrp="1" noRot="1" noChangeAspect="1" noMove="1" noResize="1" noEditPoints="1" noAdjustHandles="1" noChangeArrowheads="1" noChangeShapeType="1" noTextEdit="1"/>
              </p:cNvSpPr>
              <p:nvPr>
                <p:ph idx="1"/>
              </p:nvPr>
            </p:nvSpPr>
            <p:spPr>
              <a:xfrm>
                <a:off x="235670" y="1899912"/>
                <a:ext cx="4543720" cy="4887387"/>
              </a:xfrm>
              <a:blipFill>
                <a:blip r:embed="rId3"/>
                <a:stretch>
                  <a:fillRect l="-805" t="-1124" r="-1208"/>
                </a:stretch>
              </a:blipFill>
            </p:spPr>
            <p:txBody>
              <a:bodyPr/>
              <a:lstStyle/>
              <a:p>
                <a:r>
                  <a:rPr lang="es-ES">
                    <a:noFill/>
                  </a:rPr>
                  <a:t> </a:t>
                </a:r>
              </a:p>
            </p:txBody>
          </p:sp>
        </mc:Fallback>
      </mc:AlternateContent>
    </p:spTree>
    <p:extLst>
      <p:ext uri="{BB962C8B-B14F-4D97-AF65-F5344CB8AC3E}">
        <p14:creationId xmlns:p14="http://schemas.microsoft.com/office/powerpoint/2010/main" val="2683048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4990B1A-7818-E966-47A7-AD8335141101}"/>
              </a:ext>
            </a:extLst>
          </p:cNvPr>
          <p:cNvSpPr>
            <a:spLocks noGrp="1"/>
          </p:cNvSpPr>
          <p:nvPr>
            <p:ph idx="1"/>
          </p:nvPr>
        </p:nvSpPr>
        <p:spPr>
          <a:xfrm>
            <a:off x="4986780" y="2296964"/>
            <a:ext cx="7088956" cy="4452627"/>
          </a:xfrm>
        </p:spPr>
        <p:txBody>
          <a:bodyPr>
            <a:normAutofit/>
          </a:bodyPr>
          <a:lstStyle/>
          <a:p>
            <a:pPr marL="0" indent="0" algn="just">
              <a:buNone/>
            </a:pPr>
            <a:r>
              <a:rPr lang="es-ES" sz="2400" dirty="0"/>
              <a:t>En una conversación con Jonathan Nolis, un líder en ciencia de datos en el área de Seattle que ayuda a las empresas de </a:t>
            </a:r>
            <a:r>
              <a:rPr lang="es-ES" sz="2400" dirty="0" err="1"/>
              <a:t>Fortune</a:t>
            </a:r>
            <a:r>
              <a:rPr lang="es-ES" sz="2400" dirty="0"/>
              <a:t> 500, planteamos la pregunta:</a:t>
            </a:r>
          </a:p>
          <a:p>
            <a:pPr marL="0" indent="0" algn="just">
              <a:buNone/>
            </a:pPr>
            <a:r>
              <a:rPr lang="es-ES" sz="2400" dirty="0"/>
              <a:t> "¿Qué habilidad es más importante para un científico de datos: la capacidad de usar los modelos de aprendizaje profundo más sofisticados o la capacidad para hacer buenas diapositivas de PowerPoint?</a:t>
            </a:r>
          </a:p>
          <a:p>
            <a:pPr marL="0" indent="0" algn="just">
              <a:buNone/>
            </a:pPr>
            <a:endParaRPr lang="es-ES" sz="2400" dirty="0"/>
          </a:p>
          <a:p>
            <a:pPr marL="0" indent="0" algn="just">
              <a:buNone/>
            </a:pPr>
            <a:r>
              <a:rPr lang="es-ES" sz="2400" dirty="0"/>
              <a:t> Defendió lo último, ya que comunicar los resultados sigue siendo una parte crítica del trabajo de datos.</a:t>
            </a:r>
          </a:p>
        </p:txBody>
      </p:sp>
      <p:pic>
        <p:nvPicPr>
          <p:cNvPr id="4" name="Imagen 3">
            <a:extLst>
              <a:ext uri="{FF2B5EF4-FFF2-40B4-BE49-F238E27FC236}">
                <a16:creationId xmlns:a16="http://schemas.microsoft.com/office/drawing/2014/main" id="{942E4053-EAF8-38CF-2801-7B3177B751B1}"/>
              </a:ext>
            </a:extLst>
          </p:cNvPr>
          <p:cNvPicPr>
            <a:picLocks noChangeAspect="1"/>
          </p:cNvPicPr>
          <p:nvPr/>
        </p:nvPicPr>
        <p:blipFill>
          <a:blip r:embed="rId2"/>
          <a:stretch>
            <a:fillRect/>
          </a:stretch>
        </p:blipFill>
        <p:spPr>
          <a:xfrm>
            <a:off x="5258334" y="0"/>
            <a:ext cx="6933666" cy="1516526"/>
          </a:xfrm>
          <a:prstGeom prst="rect">
            <a:avLst/>
          </a:prstGeom>
        </p:spPr>
      </p:pic>
      <p:pic>
        <p:nvPicPr>
          <p:cNvPr id="5" name="Imagen 4">
            <a:extLst>
              <a:ext uri="{FF2B5EF4-FFF2-40B4-BE49-F238E27FC236}">
                <a16:creationId xmlns:a16="http://schemas.microsoft.com/office/drawing/2014/main" id="{B782DEA4-7C17-E4DA-06F1-6576C801FAAC}"/>
              </a:ext>
            </a:extLst>
          </p:cNvPr>
          <p:cNvPicPr>
            <a:picLocks noChangeAspect="1"/>
          </p:cNvPicPr>
          <p:nvPr/>
        </p:nvPicPr>
        <p:blipFill rotWithShape="1">
          <a:blip r:embed="rId3"/>
          <a:srcRect l="3252" r="12909" b="-2"/>
          <a:stretch/>
        </p:blipFill>
        <p:spPr>
          <a:xfrm>
            <a:off x="-3049" y="0"/>
            <a:ext cx="5448693" cy="6109177"/>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4326517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6523D6D-3F70-63BF-EE4F-60305391E9DC}"/>
              </a:ext>
            </a:extLst>
          </p:cNvPr>
          <p:cNvSpPr>
            <a:spLocks noGrp="1"/>
          </p:cNvSpPr>
          <p:nvPr>
            <p:ph idx="1"/>
          </p:nvPr>
        </p:nvSpPr>
        <p:spPr>
          <a:xfrm>
            <a:off x="5071024" y="2780874"/>
            <a:ext cx="6933665" cy="1951381"/>
          </a:xfrm>
        </p:spPr>
        <p:txBody>
          <a:bodyPr/>
          <a:lstStyle/>
          <a:p>
            <a:pPr marL="0" indent="0" algn="just">
              <a:buNone/>
            </a:pPr>
            <a:r>
              <a:rPr lang="es-ES" dirty="0"/>
              <a:t>El 80 % del tiempo de un científico de datos se dedica simplemente a buscar, limpiar y organizar datos, dejando solo un 20 % para realizar el análisis.</a:t>
            </a:r>
          </a:p>
        </p:txBody>
      </p:sp>
      <p:pic>
        <p:nvPicPr>
          <p:cNvPr id="4" name="Imagen 3">
            <a:extLst>
              <a:ext uri="{FF2B5EF4-FFF2-40B4-BE49-F238E27FC236}">
                <a16:creationId xmlns:a16="http://schemas.microsoft.com/office/drawing/2014/main" id="{B366AE9A-B90A-E1A6-2833-7F8235BB33CD}"/>
              </a:ext>
            </a:extLst>
          </p:cNvPr>
          <p:cNvPicPr>
            <a:picLocks noChangeAspect="1"/>
          </p:cNvPicPr>
          <p:nvPr/>
        </p:nvPicPr>
        <p:blipFill>
          <a:blip r:embed="rId2"/>
          <a:stretch>
            <a:fillRect/>
          </a:stretch>
        </p:blipFill>
        <p:spPr>
          <a:xfrm>
            <a:off x="5258334" y="0"/>
            <a:ext cx="6933666" cy="1516526"/>
          </a:xfrm>
          <a:prstGeom prst="rect">
            <a:avLst/>
          </a:prstGeom>
        </p:spPr>
      </p:pic>
      <p:pic>
        <p:nvPicPr>
          <p:cNvPr id="5" name="Imagen 4">
            <a:extLst>
              <a:ext uri="{FF2B5EF4-FFF2-40B4-BE49-F238E27FC236}">
                <a16:creationId xmlns:a16="http://schemas.microsoft.com/office/drawing/2014/main" id="{B3C20146-5CFA-BBFE-BAB3-B397FDCC6E5C}"/>
              </a:ext>
            </a:extLst>
          </p:cNvPr>
          <p:cNvPicPr>
            <a:picLocks noChangeAspect="1"/>
          </p:cNvPicPr>
          <p:nvPr/>
        </p:nvPicPr>
        <p:blipFill rotWithShape="1">
          <a:blip r:embed="rId3"/>
          <a:srcRect l="3252" r="12909" b="-2"/>
          <a:stretch/>
        </p:blipFill>
        <p:spPr>
          <a:xfrm>
            <a:off x="-3049" y="0"/>
            <a:ext cx="5448693" cy="6109177"/>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42360979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4F25A3D-13ED-8D5E-ECB0-4082A32F3069}"/>
              </a:ext>
            </a:extLst>
          </p:cNvPr>
          <p:cNvSpPr>
            <a:spLocks noGrp="1"/>
          </p:cNvSpPr>
          <p:nvPr>
            <p:ph idx="1"/>
          </p:nvPr>
        </p:nvSpPr>
        <p:spPr>
          <a:xfrm>
            <a:off x="5141793" y="1586753"/>
            <a:ext cx="6933666" cy="5145740"/>
          </a:xfrm>
        </p:spPr>
        <p:txBody>
          <a:bodyPr>
            <a:normAutofit/>
          </a:bodyPr>
          <a:lstStyle/>
          <a:p>
            <a:pPr marL="0" indent="0" algn="just">
              <a:buNone/>
            </a:pPr>
            <a:r>
              <a:rPr lang="es-ES" sz="2400" dirty="0"/>
              <a:t>Las habilidades clave para los científicos de datos no son las habilidades para construir y usar infraestructuras de aprendizaje automático. En cambio, son las </a:t>
            </a:r>
            <a:r>
              <a:rPr lang="es-ES" sz="2400" u="sng" dirty="0"/>
              <a:t>habilidades para aprender sobre la marcha </a:t>
            </a:r>
            <a:r>
              <a:rPr lang="es-ES" sz="2400" dirty="0"/>
              <a:t>y </a:t>
            </a:r>
            <a:r>
              <a:rPr lang="es-ES" sz="2400" u="sng" dirty="0"/>
              <a:t>comunicarse bien</a:t>
            </a:r>
            <a:r>
              <a:rPr lang="es-ES" sz="2400" dirty="0"/>
              <a:t> para responder preguntas comerciales, explicando resultados complejos a las partes interesadas no técnicas. </a:t>
            </a:r>
          </a:p>
          <a:p>
            <a:pPr marL="0" indent="0" algn="just">
              <a:buNone/>
            </a:pPr>
            <a:r>
              <a:rPr lang="es-ES" sz="2400" dirty="0"/>
              <a:t>Los aspirantes a científicos de datos, entonces, deberían centrarse menos en las técnicas que en las preguntas. Las nuevas técnicas van y vienen, pero el pensamiento crítico y las habilidades cuantitativas específicas del dominio seguirán siendo demandadas.</a:t>
            </a:r>
          </a:p>
        </p:txBody>
      </p:sp>
      <p:pic>
        <p:nvPicPr>
          <p:cNvPr id="4" name="Imagen 3">
            <a:extLst>
              <a:ext uri="{FF2B5EF4-FFF2-40B4-BE49-F238E27FC236}">
                <a16:creationId xmlns:a16="http://schemas.microsoft.com/office/drawing/2014/main" id="{391B73C5-374D-7480-A94C-64C52C53020D}"/>
              </a:ext>
            </a:extLst>
          </p:cNvPr>
          <p:cNvPicPr>
            <a:picLocks noChangeAspect="1"/>
          </p:cNvPicPr>
          <p:nvPr/>
        </p:nvPicPr>
        <p:blipFill>
          <a:blip r:embed="rId2"/>
          <a:stretch>
            <a:fillRect/>
          </a:stretch>
        </p:blipFill>
        <p:spPr>
          <a:xfrm>
            <a:off x="5258334" y="0"/>
            <a:ext cx="6933666" cy="1516526"/>
          </a:xfrm>
          <a:prstGeom prst="rect">
            <a:avLst/>
          </a:prstGeom>
        </p:spPr>
      </p:pic>
      <p:pic>
        <p:nvPicPr>
          <p:cNvPr id="5" name="Imagen 4">
            <a:extLst>
              <a:ext uri="{FF2B5EF4-FFF2-40B4-BE49-F238E27FC236}">
                <a16:creationId xmlns:a16="http://schemas.microsoft.com/office/drawing/2014/main" id="{422D0DA0-C511-7E87-2A33-D5EF8EC96D9A}"/>
              </a:ext>
            </a:extLst>
          </p:cNvPr>
          <p:cNvPicPr>
            <a:picLocks noChangeAspect="1"/>
          </p:cNvPicPr>
          <p:nvPr/>
        </p:nvPicPr>
        <p:blipFill rotWithShape="1">
          <a:blip r:embed="rId3"/>
          <a:srcRect l="3252" r="12909" b="-2"/>
          <a:stretch/>
        </p:blipFill>
        <p:spPr>
          <a:xfrm>
            <a:off x="-3049" y="0"/>
            <a:ext cx="5448693" cy="6109177"/>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2463926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955B1BFF-C34F-DFCD-FCEA-E21AF60AC57E}"/>
              </a:ext>
            </a:extLst>
          </p:cNvPr>
          <p:cNvSpPr txBox="1"/>
          <p:nvPr/>
        </p:nvSpPr>
        <p:spPr>
          <a:xfrm>
            <a:off x="5258334" y="1881781"/>
            <a:ext cx="6600586" cy="4801314"/>
          </a:xfrm>
          <a:prstGeom prst="rect">
            <a:avLst/>
          </a:prstGeom>
          <a:noFill/>
        </p:spPr>
        <p:txBody>
          <a:bodyPr wrap="square">
            <a:spAutoFit/>
          </a:bodyPr>
          <a:lstStyle/>
          <a:p>
            <a:pPr algn="just"/>
            <a:r>
              <a:rPr lang="es-ES" dirty="0"/>
              <a:t>Jonathan Nolis divide la ciencia de datos en tres componentes: </a:t>
            </a:r>
          </a:p>
          <a:p>
            <a:pPr algn="just"/>
            <a:endParaRPr lang="es-ES" dirty="0"/>
          </a:p>
          <a:p>
            <a:pPr algn="just"/>
            <a:r>
              <a:rPr lang="es-ES" dirty="0"/>
              <a:t>(1) Inteligencia comercial (Business </a:t>
            </a:r>
            <a:r>
              <a:rPr lang="es-ES" dirty="0" err="1"/>
              <a:t>Intelligence</a:t>
            </a:r>
            <a:r>
              <a:rPr lang="es-ES" dirty="0"/>
              <a:t>), que se trata esencialmente de "tomar los datos que tiene la empresa y mostrarlos a las personas adecuadas" en forma de tableros e informes </a:t>
            </a:r>
          </a:p>
          <a:p>
            <a:r>
              <a:rPr lang="es-ES" dirty="0"/>
              <a:t>(2) ciencia de decisiones (</a:t>
            </a:r>
            <a:r>
              <a:rPr lang="es-ES" dirty="0" err="1"/>
              <a:t>Decision</a:t>
            </a:r>
            <a:r>
              <a:rPr lang="es-ES" dirty="0"/>
              <a:t> </a:t>
            </a:r>
            <a:r>
              <a:rPr lang="es-ES" dirty="0" err="1"/>
              <a:t>Science</a:t>
            </a:r>
            <a:r>
              <a:rPr lang="es-ES" dirty="0"/>
              <a:t>), que se trata de “tomar datos y usarlos para ayudar a una empresa a tomar una decisión”; y </a:t>
            </a:r>
          </a:p>
          <a:p>
            <a:endParaRPr lang="es-ES" dirty="0"/>
          </a:p>
          <a:p>
            <a:r>
              <a:rPr lang="es-ES" dirty="0"/>
              <a:t>(3) aprendizaje automático, que se trata de "cómo podemos tomar modelos de ciencia de datos y ponerlos en producción de forma continua".</a:t>
            </a:r>
          </a:p>
          <a:p>
            <a:endParaRPr lang="es-ES" dirty="0"/>
          </a:p>
          <a:p>
            <a:pPr algn="just"/>
            <a:r>
              <a:rPr lang="es-ES" dirty="0"/>
              <a:t> Aunque muchos científicos de datos en activo actualmente son generalistas y hacen las tres cosas, estamos viendo cómo surgen distintas trayectorias profesionales, como en el caso de los ingenieros de aprendizaje automático.</a:t>
            </a:r>
          </a:p>
        </p:txBody>
      </p:sp>
      <p:pic>
        <p:nvPicPr>
          <p:cNvPr id="6" name="Imagen 5">
            <a:extLst>
              <a:ext uri="{FF2B5EF4-FFF2-40B4-BE49-F238E27FC236}">
                <a16:creationId xmlns:a16="http://schemas.microsoft.com/office/drawing/2014/main" id="{254346F1-981B-15CB-8B4F-70CF6D96D33B}"/>
              </a:ext>
            </a:extLst>
          </p:cNvPr>
          <p:cNvPicPr>
            <a:picLocks noChangeAspect="1"/>
          </p:cNvPicPr>
          <p:nvPr/>
        </p:nvPicPr>
        <p:blipFill>
          <a:blip r:embed="rId2"/>
          <a:stretch>
            <a:fillRect/>
          </a:stretch>
        </p:blipFill>
        <p:spPr>
          <a:xfrm>
            <a:off x="5258334" y="0"/>
            <a:ext cx="6933666" cy="1516526"/>
          </a:xfrm>
          <a:prstGeom prst="rect">
            <a:avLst/>
          </a:prstGeom>
        </p:spPr>
      </p:pic>
      <p:pic>
        <p:nvPicPr>
          <p:cNvPr id="7" name="Imagen 6">
            <a:extLst>
              <a:ext uri="{FF2B5EF4-FFF2-40B4-BE49-F238E27FC236}">
                <a16:creationId xmlns:a16="http://schemas.microsoft.com/office/drawing/2014/main" id="{4228B79D-A0C7-901F-5487-8482ECEB7AE4}"/>
              </a:ext>
            </a:extLst>
          </p:cNvPr>
          <p:cNvPicPr>
            <a:picLocks noChangeAspect="1"/>
          </p:cNvPicPr>
          <p:nvPr/>
        </p:nvPicPr>
        <p:blipFill rotWithShape="1">
          <a:blip r:embed="rId3"/>
          <a:srcRect l="3252" r="12909" b="-2"/>
          <a:stretch/>
        </p:blipFill>
        <p:spPr>
          <a:xfrm>
            <a:off x="-3049" y="0"/>
            <a:ext cx="5448693" cy="6109177"/>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29890066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lowchart: Document 13">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4648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5A0C09C-F76F-1216-8502-0A7E4EE58ECE}"/>
              </a:ext>
            </a:extLst>
          </p:cNvPr>
          <p:cNvSpPr>
            <a:spLocks noGrp="1"/>
          </p:cNvSpPr>
          <p:nvPr>
            <p:ph type="title"/>
          </p:nvPr>
        </p:nvSpPr>
        <p:spPr>
          <a:xfrm>
            <a:off x="838200" y="171162"/>
            <a:ext cx="2840182" cy="2371148"/>
          </a:xfrm>
          <a:prstGeom prst="ellipse">
            <a:avLst/>
          </a:prstGeom>
        </p:spPr>
        <p:txBody>
          <a:bodyPr vert="horz" lIns="91440" tIns="45720" rIns="91440" bIns="45720" rtlCol="0" anchor="ctr">
            <a:normAutofit/>
          </a:bodyPr>
          <a:lstStyle/>
          <a:p>
            <a:r>
              <a:rPr lang="en-US" sz="2700" kern="1200">
                <a:solidFill>
                  <a:srgbClr val="FFFFFF"/>
                </a:solidFill>
                <a:latin typeface="+mj-lt"/>
                <a:ea typeface="+mj-ea"/>
                <a:cs typeface="+mj-cs"/>
              </a:rPr>
              <a:t>¿Por qué se considera un perfil unicornio?</a:t>
            </a:r>
          </a:p>
        </p:txBody>
      </p:sp>
      <p:pic>
        <p:nvPicPr>
          <p:cNvPr id="9" name="Marcador de contenido 8" descr="Diagrama&#10;&#10;Descripción generada automáticamente">
            <a:extLst>
              <a:ext uri="{FF2B5EF4-FFF2-40B4-BE49-F238E27FC236}">
                <a16:creationId xmlns:a16="http://schemas.microsoft.com/office/drawing/2014/main" id="{B5D58D14-9954-FD5D-9AE3-632478321BF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133"/>
          <a:stretch/>
        </p:blipFill>
        <p:spPr>
          <a:xfrm>
            <a:off x="3956069" y="734300"/>
            <a:ext cx="8110240" cy="5724121"/>
          </a:xfrm>
          <a:prstGeom prst="rect">
            <a:avLst/>
          </a:prstGeom>
        </p:spPr>
      </p:pic>
    </p:spTree>
    <p:extLst>
      <p:ext uri="{BB962C8B-B14F-4D97-AF65-F5344CB8AC3E}">
        <p14:creationId xmlns:p14="http://schemas.microsoft.com/office/powerpoint/2010/main" val="12784496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0769953-42E0-FFFC-AF4E-94D940847E45}"/>
              </a:ext>
            </a:extLst>
          </p:cNvPr>
          <p:cNvPicPr>
            <a:picLocks noChangeAspect="1"/>
          </p:cNvPicPr>
          <p:nvPr/>
        </p:nvPicPr>
        <p:blipFill>
          <a:blip r:embed="rId2"/>
          <a:stretch>
            <a:fillRect/>
          </a:stretch>
        </p:blipFill>
        <p:spPr>
          <a:xfrm>
            <a:off x="907937" y="0"/>
            <a:ext cx="10376125" cy="6858000"/>
          </a:xfrm>
          <a:prstGeom prst="rect">
            <a:avLst/>
          </a:prstGeom>
        </p:spPr>
      </p:pic>
    </p:spTree>
    <p:extLst>
      <p:ext uri="{BB962C8B-B14F-4D97-AF65-F5344CB8AC3E}">
        <p14:creationId xmlns:p14="http://schemas.microsoft.com/office/powerpoint/2010/main" val="17041912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0A935ED-C55F-1F89-DFFB-360E9D24E151}"/>
              </a:ext>
            </a:extLst>
          </p:cNvPr>
          <p:cNvPicPr>
            <a:picLocks noChangeAspect="1"/>
          </p:cNvPicPr>
          <p:nvPr/>
        </p:nvPicPr>
        <p:blipFill>
          <a:blip r:embed="rId2"/>
          <a:stretch>
            <a:fillRect/>
          </a:stretch>
        </p:blipFill>
        <p:spPr>
          <a:xfrm>
            <a:off x="1041334" y="0"/>
            <a:ext cx="10109332" cy="6858000"/>
          </a:xfrm>
          <a:prstGeom prst="rect">
            <a:avLst/>
          </a:prstGeom>
        </p:spPr>
      </p:pic>
    </p:spTree>
    <p:extLst>
      <p:ext uri="{BB962C8B-B14F-4D97-AF65-F5344CB8AC3E}">
        <p14:creationId xmlns:p14="http://schemas.microsoft.com/office/powerpoint/2010/main" val="4081638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163066D8-90B9-814D-072F-F0BF07362D12}"/>
              </a:ext>
            </a:extLst>
          </p:cNvPr>
          <p:cNvPicPr>
            <a:picLocks noChangeAspect="1"/>
          </p:cNvPicPr>
          <p:nvPr/>
        </p:nvPicPr>
        <p:blipFill>
          <a:blip r:embed="rId2"/>
          <a:stretch>
            <a:fillRect/>
          </a:stretch>
        </p:blipFill>
        <p:spPr>
          <a:xfrm>
            <a:off x="968758" y="0"/>
            <a:ext cx="9745435" cy="1343212"/>
          </a:xfrm>
          <a:prstGeom prst="rect">
            <a:avLst/>
          </a:prstGeom>
        </p:spPr>
      </p:pic>
      <p:pic>
        <p:nvPicPr>
          <p:cNvPr id="9" name="Imagen 8">
            <a:extLst>
              <a:ext uri="{FF2B5EF4-FFF2-40B4-BE49-F238E27FC236}">
                <a16:creationId xmlns:a16="http://schemas.microsoft.com/office/drawing/2014/main" id="{8514455C-809C-1854-A509-D865616E2B06}"/>
              </a:ext>
            </a:extLst>
          </p:cNvPr>
          <p:cNvPicPr>
            <a:picLocks noChangeAspect="1"/>
          </p:cNvPicPr>
          <p:nvPr/>
        </p:nvPicPr>
        <p:blipFill>
          <a:blip r:embed="rId3"/>
          <a:stretch>
            <a:fillRect/>
          </a:stretch>
        </p:blipFill>
        <p:spPr>
          <a:xfrm>
            <a:off x="6919787" y="1973510"/>
            <a:ext cx="3019846" cy="3743847"/>
          </a:xfrm>
          <a:prstGeom prst="rect">
            <a:avLst/>
          </a:prstGeom>
        </p:spPr>
      </p:pic>
      <p:pic>
        <p:nvPicPr>
          <p:cNvPr id="11" name="Imagen 10">
            <a:extLst>
              <a:ext uri="{FF2B5EF4-FFF2-40B4-BE49-F238E27FC236}">
                <a16:creationId xmlns:a16="http://schemas.microsoft.com/office/drawing/2014/main" id="{FA76ED8B-1D4A-4B1D-C70F-2341DF8E303D}"/>
              </a:ext>
            </a:extLst>
          </p:cNvPr>
          <p:cNvPicPr>
            <a:picLocks noChangeAspect="1"/>
          </p:cNvPicPr>
          <p:nvPr/>
        </p:nvPicPr>
        <p:blipFill>
          <a:blip r:embed="rId4"/>
          <a:stretch>
            <a:fillRect/>
          </a:stretch>
        </p:blipFill>
        <p:spPr>
          <a:xfrm>
            <a:off x="1441661" y="2754506"/>
            <a:ext cx="4934639" cy="1895740"/>
          </a:xfrm>
          <a:prstGeom prst="rect">
            <a:avLst/>
          </a:prstGeom>
        </p:spPr>
      </p:pic>
    </p:spTree>
    <p:extLst>
      <p:ext uri="{BB962C8B-B14F-4D97-AF65-F5344CB8AC3E}">
        <p14:creationId xmlns:p14="http://schemas.microsoft.com/office/powerpoint/2010/main" val="889400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138D4E5-0224-5B84-C0C6-BB66E71FE20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Registrarse en GitHub utilizando el correo de Tajamar.</a:t>
            </a:r>
          </a:p>
        </p:txBody>
      </p:sp>
      <p:pic>
        <p:nvPicPr>
          <p:cNvPr id="4" name="Marcador de contenido 3">
            <a:extLst>
              <a:ext uri="{FF2B5EF4-FFF2-40B4-BE49-F238E27FC236}">
                <a16:creationId xmlns:a16="http://schemas.microsoft.com/office/drawing/2014/main" id="{071DE3E7-A9CE-15AE-6702-06B9960ABDAD}"/>
              </a:ext>
            </a:extLst>
          </p:cNvPr>
          <p:cNvPicPr>
            <a:picLocks noGrp="1" noChangeAspect="1"/>
          </p:cNvPicPr>
          <p:nvPr>
            <p:ph idx="1"/>
          </p:nvPr>
        </p:nvPicPr>
        <p:blipFill>
          <a:blip r:embed="rId2"/>
          <a:stretch>
            <a:fillRect/>
          </a:stretch>
        </p:blipFill>
        <p:spPr>
          <a:xfrm>
            <a:off x="5492487" y="616134"/>
            <a:ext cx="5376618" cy="5596072"/>
          </a:xfrm>
          <a:prstGeom prst="rect">
            <a:avLst/>
          </a:prstGeom>
        </p:spPr>
      </p:pic>
    </p:spTree>
    <p:extLst>
      <p:ext uri="{BB962C8B-B14F-4D97-AF65-F5344CB8AC3E}">
        <p14:creationId xmlns:p14="http://schemas.microsoft.com/office/powerpoint/2010/main" val="12599067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ADD3D6-1F09-F702-7A95-53A5A0354283}"/>
              </a:ext>
            </a:extLst>
          </p:cNvPr>
          <p:cNvSpPr>
            <a:spLocks noGrp="1"/>
          </p:cNvSpPr>
          <p:nvPr>
            <p:ph type="title"/>
          </p:nvPr>
        </p:nvSpPr>
        <p:spPr>
          <a:xfrm>
            <a:off x="7440706" y="227272"/>
            <a:ext cx="4026676" cy="1207081"/>
          </a:xfrm>
        </p:spPr>
        <p:txBody>
          <a:bodyPr>
            <a:normAutofit/>
          </a:bodyPr>
          <a:lstStyle/>
          <a:p>
            <a:r>
              <a:rPr lang="es-ES" dirty="0"/>
              <a:t> </a:t>
            </a:r>
          </a:p>
        </p:txBody>
      </p:sp>
      <p:pic>
        <p:nvPicPr>
          <p:cNvPr id="5" name="Marcador de contenido 4">
            <a:hlinkClick r:id="rId2"/>
            <a:extLst>
              <a:ext uri="{FF2B5EF4-FFF2-40B4-BE49-F238E27FC236}">
                <a16:creationId xmlns:a16="http://schemas.microsoft.com/office/drawing/2014/main" id="{99405019-2D42-E419-7705-726A8F394A59}"/>
              </a:ext>
            </a:extLst>
          </p:cNvPr>
          <p:cNvPicPr>
            <a:picLocks noGrp="1" noChangeAspect="1"/>
          </p:cNvPicPr>
          <p:nvPr>
            <p:ph idx="1"/>
          </p:nvPr>
        </p:nvPicPr>
        <p:blipFill>
          <a:blip r:embed="rId3"/>
          <a:stretch>
            <a:fillRect/>
          </a:stretch>
        </p:blipFill>
        <p:spPr>
          <a:xfrm>
            <a:off x="187395" y="3730177"/>
            <a:ext cx="5144218" cy="1810003"/>
          </a:xfrm>
        </p:spPr>
      </p:pic>
      <p:pic>
        <p:nvPicPr>
          <p:cNvPr id="7" name="Imagen 6">
            <a:hlinkClick r:id="rId4"/>
            <a:extLst>
              <a:ext uri="{FF2B5EF4-FFF2-40B4-BE49-F238E27FC236}">
                <a16:creationId xmlns:a16="http://schemas.microsoft.com/office/drawing/2014/main" id="{E690EBEE-CDEE-5EFA-E6FC-42E042D4E604}"/>
              </a:ext>
            </a:extLst>
          </p:cNvPr>
          <p:cNvPicPr>
            <a:picLocks noChangeAspect="1"/>
          </p:cNvPicPr>
          <p:nvPr/>
        </p:nvPicPr>
        <p:blipFill>
          <a:blip r:embed="rId5"/>
          <a:stretch>
            <a:fillRect/>
          </a:stretch>
        </p:blipFill>
        <p:spPr>
          <a:xfrm>
            <a:off x="98612" y="1995860"/>
            <a:ext cx="3078274" cy="1559550"/>
          </a:xfrm>
          <a:prstGeom prst="rect">
            <a:avLst/>
          </a:prstGeom>
        </p:spPr>
      </p:pic>
      <p:pic>
        <p:nvPicPr>
          <p:cNvPr id="9" name="Imagen 8">
            <a:hlinkClick r:id="rId6"/>
            <a:extLst>
              <a:ext uri="{FF2B5EF4-FFF2-40B4-BE49-F238E27FC236}">
                <a16:creationId xmlns:a16="http://schemas.microsoft.com/office/drawing/2014/main" id="{06055C4E-763B-AE17-4E09-7DF19E67C099}"/>
              </a:ext>
            </a:extLst>
          </p:cNvPr>
          <p:cNvPicPr>
            <a:picLocks noChangeAspect="1"/>
          </p:cNvPicPr>
          <p:nvPr/>
        </p:nvPicPr>
        <p:blipFill>
          <a:blip r:embed="rId7"/>
          <a:stretch>
            <a:fillRect/>
          </a:stretch>
        </p:blipFill>
        <p:spPr>
          <a:xfrm>
            <a:off x="187395" y="69329"/>
            <a:ext cx="2511640" cy="1865262"/>
          </a:xfrm>
          <a:prstGeom prst="rect">
            <a:avLst/>
          </a:prstGeom>
        </p:spPr>
      </p:pic>
      <p:pic>
        <p:nvPicPr>
          <p:cNvPr id="11" name="Imagen 10">
            <a:hlinkClick r:id="rId8"/>
            <a:extLst>
              <a:ext uri="{FF2B5EF4-FFF2-40B4-BE49-F238E27FC236}">
                <a16:creationId xmlns:a16="http://schemas.microsoft.com/office/drawing/2014/main" id="{D592F3FE-0CC3-A01B-134E-D5E9F35C9142}"/>
              </a:ext>
            </a:extLst>
          </p:cNvPr>
          <p:cNvPicPr>
            <a:picLocks noChangeAspect="1"/>
          </p:cNvPicPr>
          <p:nvPr/>
        </p:nvPicPr>
        <p:blipFill>
          <a:blip r:embed="rId9"/>
          <a:stretch>
            <a:fillRect/>
          </a:stretch>
        </p:blipFill>
        <p:spPr>
          <a:xfrm>
            <a:off x="4723053" y="5665690"/>
            <a:ext cx="2717653" cy="1200201"/>
          </a:xfrm>
          <a:prstGeom prst="rect">
            <a:avLst/>
          </a:prstGeom>
        </p:spPr>
      </p:pic>
      <p:cxnSp>
        <p:nvCxnSpPr>
          <p:cNvPr id="4" name="Conector recto de flecha 3">
            <a:extLst>
              <a:ext uri="{FF2B5EF4-FFF2-40B4-BE49-F238E27FC236}">
                <a16:creationId xmlns:a16="http://schemas.microsoft.com/office/drawing/2014/main" id="{A0CB81AF-57C6-D919-F6AD-9D3D6953E345}"/>
              </a:ext>
            </a:extLst>
          </p:cNvPr>
          <p:cNvCxnSpPr/>
          <p:nvPr/>
        </p:nvCxnSpPr>
        <p:spPr>
          <a:xfrm>
            <a:off x="2915801" y="1026424"/>
            <a:ext cx="22949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6D6E8B71-D49C-62D9-A950-C4517C608ACE}"/>
              </a:ext>
            </a:extLst>
          </p:cNvPr>
          <p:cNvSpPr txBox="1"/>
          <p:nvPr/>
        </p:nvSpPr>
        <p:spPr>
          <a:xfrm>
            <a:off x="5434884" y="512062"/>
            <a:ext cx="6327675" cy="954107"/>
          </a:xfrm>
          <a:prstGeom prst="rect">
            <a:avLst/>
          </a:prstGeom>
          <a:noFill/>
        </p:spPr>
        <p:txBody>
          <a:bodyPr wrap="square" rtlCol="0">
            <a:spAutoFit/>
          </a:bodyPr>
          <a:lstStyle/>
          <a:p>
            <a:pPr algn="just"/>
            <a:r>
              <a:rPr lang="es-ES" sz="2800" dirty="0"/>
              <a:t>Instalar y registrarse con la cuenta de GitHub que creasteis en el paso anterior.  </a:t>
            </a:r>
          </a:p>
        </p:txBody>
      </p:sp>
      <p:cxnSp>
        <p:nvCxnSpPr>
          <p:cNvPr id="8" name="Conector recto de flecha 7">
            <a:extLst>
              <a:ext uri="{FF2B5EF4-FFF2-40B4-BE49-F238E27FC236}">
                <a16:creationId xmlns:a16="http://schemas.microsoft.com/office/drawing/2014/main" id="{FB3FD002-0FD9-644D-6939-24AF32015C90}"/>
              </a:ext>
            </a:extLst>
          </p:cNvPr>
          <p:cNvCxnSpPr>
            <a:cxnSpLocks/>
          </p:cNvCxnSpPr>
          <p:nvPr/>
        </p:nvCxnSpPr>
        <p:spPr>
          <a:xfrm>
            <a:off x="3456090" y="2775635"/>
            <a:ext cx="165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1F0EC970-1BFD-D2BE-C938-3C3D004FA6C7}"/>
              </a:ext>
            </a:extLst>
          </p:cNvPr>
          <p:cNvSpPr txBox="1"/>
          <p:nvPr/>
        </p:nvSpPr>
        <p:spPr>
          <a:xfrm>
            <a:off x="5391358" y="2298581"/>
            <a:ext cx="6658504" cy="954107"/>
          </a:xfrm>
          <a:prstGeom prst="rect">
            <a:avLst/>
          </a:prstGeom>
          <a:noFill/>
        </p:spPr>
        <p:txBody>
          <a:bodyPr wrap="square" rtlCol="0">
            <a:spAutoFit/>
          </a:bodyPr>
          <a:lstStyle/>
          <a:p>
            <a:pPr algn="just"/>
            <a:r>
              <a:rPr lang="es-ES" sz="2800" dirty="0"/>
              <a:t>Registrarse con la cuenta de GitHub o con la cuenta de Tajamar.</a:t>
            </a:r>
          </a:p>
        </p:txBody>
      </p:sp>
      <p:cxnSp>
        <p:nvCxnSpPr>
          <p:cNvPr id="13" name="Conector recto de flecha 12">
            <a:extLst>
              <a:ext uri="{FF2B5EF4-FFF2-40B4-BE49-F238E27FC236}">
                <a16:creationId xmlns:a16="http://schemas.microsoft.com/office/drawing/2014/main" id="{CE8A5B40-8952-0D80-A129-3C692F964389}"/>
              </a:ext>
            </a:extLst>
          </p:cNvPr>
          <p:cNvCxnSpPr>
            <a:cxnSpLocks/>
          </p:cNvCxnSpPr>
          <p:nvPr/>
        </p:nvCxnSpPr>
        <p:spPr>
          <a:xfrm>
            <a:off x="5491076" y="4631757"/>
            <a:ext cx="165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C80E4353-5A17-57F9-84B9-1462E8F55A57}"/>
              </a:ext>
            </a:extLst>
          </p:cNvPr>
          <p:cNvSpPr txBox="1"/>
          <p:nvPr/>
        </p:nvSpPr>
        <p:spPr>
          <a:xfrm>
            <a:off x="7225554" y="4176492"/>
            <a:ext cx="4616822" cy="954107"/>
          </a:xfrm>
          <a:prstGeom prst="rect">
            <a:avLst/>
          </a:prstGeom>
          <a:noFill/>
        </p:spPr>
        <p:txBody>
          <a:bodyPr wrap="square" rtlCol="0">
            <a:spAutoFit/>
          </a:bodyPr>
          <a:lstStyle/>
          <a:p>
            <a:pPr algn="just"/>
            <a:r>
              <a:rPr lang="es-ES" sz="2800" dirty="0"/>
              <a:t>Crear una cuenta de Google y luego habilitar Google </a:t>
            </a:r>
            <a:r>
              <a:rPr lang="es-ES" sz="2800" dirty="0" err="1"/>
              <a:t>Colab</a:t>
            </a:r>
            <a:endParaRPr lang="es-ES" sz="2800" dirty="0"/>
          </a:p>
        </p:txBody>
      </p:sp>
    </p:spTree>
    <p:extLst>
      <p:ext uri="{BB962C8B-B14F-4D97-AF65-F5344CB8AC3E}">
        <p14:creationId xmlns:p14="http://schemas.microsoft.com/office/powerpoint/2010/main" val="2588488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0">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áfico en un documento con un bolígrafo">
            <a:extLst>
              <a:ext uri="{FF2B5EF4-FFF2-40B4-BE49-F238E27FC236}">
                <a16:creationId xmlns:a16="http://schemas.microsoft.com/office/drawing/2014/main" id="{73C9B2E5-585B-63DB-CC59-AAE9806E853B}"/>
              </a:ext>
            </a:extLst>
          </p:cNvPr>
          <p:cNvPicPr>
            <a:picLocks noChangeAspect="1"/>
          </p:cNvPicPr>
          <p:nvPr/>
        </p:nvPicPr>
        <p:blipFill rotWithShape="1">
          <a:blip r:embed="rId2"/>
          <a:srcRect t="1415" b="14315"/>
          <a:stretch/>
        </p:blipFill>
        <p:spPr>
          <a:xfrm>
            <a:off x="1" y="1"/>
            <a:ext cx="12192000" cy="6857999"/>
          </a:xfrm>
          <a:prstGeom prst="rect">
            <a:avLst/>
          </a:prstGeom>
        </p:spPr>
      </p:pic>
      <p:sp useBgFill="1">
        <p:nvSpPr>
          <p:cNvPr id="34" name="Freeform: Shape 22">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899" y="609600"/>
            <a:ext cx="5372101"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C11A0BC7-1B7B-B9FF-E3D0-1B653395F147}"/>
              </a:ext>
            </a:extLst>
          </p:cNvPr>
          <p:cNvSpPr>
            <a:spLocks noGrp="1"/>
          </p:cNvSpPr>
          <p:nvPr>
            <p:ph type="title"/>
          </p:nvPr>
        </p:nvSpPr>
        <p:spPr>
          <a:xfrm>
            <a:off x="1037809" y="1071350"/>
            <a:ext cx="4775162" cy="1339382"/>
          </a:xfrm>
        </p:spPr>
        <p:txBody>
          <a:bodyPr>
            <a:normAutofit/>
          </a:bodyPr>
          <a:lstStyle/>
          <a:p>
            <a:pPr algn="ctr"/>
            <a:r>
              <a:rPr lang="es-ES" sz="2800"/>
              <a:t>La Revista Harvard Bussiness Review también reportó que:</a:t>
            </a:r>
          </a:p>
        </p:txBody>
      </p:sp>
      <p:sp>
        <p:nvSpPr>
          <p:cNvPr id="35"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64666" y="399531"/>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732E4E28-CE44-3C6E-F941-BF706B04C29B}"/>
              </a:ext>
            </a:extLst>
          </p:cNvPr>
          <p:cNvSpPr>
            <a:spLocks noGrp="1"/>
          </p:cNvSpPr>
          <p:nvPr>
            <p:ph idx="1"/>
          </p:nvPr>
        </p:nvSpPr>
        <p:spPr>
          <a:xfrm>
            <a:off x="1189319" y="2547257"/>
            <a:ext cx="4458446" cy="3109740"/>
          </a:xfrm>
        </p:spPr>
        <p:txBody>
          <a:bodyPr anchor="ctr">
            <a:normAutofit/>
          </a:bodyPr>
          <a:lstStyle/>
          <a:p>
            <a:pPr marL="0" indent="0">
              <a:buNone/>
            </a:pPr>
            <a:r>
              <a:rPr lang="es-ES" sz="2000"/>
              <a:t>◾ Menos de la mitad de los datos estructurados se utilizan activamente en la toma de decisiones de negocio</a:t>
            </a:r>
          </a:p>
          <a:p>
            <a:pPr marL="0" indent="0">
              <a:buNone/>
            </a:pPr>
            <a:endParaRPr lang="es-ES" sz="2000"/>
          </a:p>
          <a:p>
            <a:pPr marL="0" indent="0">
              <a:buNone/>
            </a:pPr>
            <a:r>
              <a:rPr lang="es-ES" sz="2000"/>
              <a:t>◾ Menos del 1 % de los datos no estructurados se analizan en absoluto</a:t>
            </a:r>
          </a:p>
        </p:txBody>
      </p:sp>
    </p:spTree>
    <p:extLst>
      <p:ext uri="{BB962C8B-B14F-4D97-AF65-F5344CB8AC3E}">
        <p14:creationId xmlns:p14="http://schemas.microsoft.com/office/powerpoint/2010/main" val="31362940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4079DC-D6A5-3960-CF95-2E1B2C842385}"/>
              </a:ext>
            </a:extLst>
          </p:cNvPr>
          <p:cNvSpPr>
            <a:spLocks noGrp="1"/>
          </p:cNvSpPr>
          <p:nvPr>
            <p:ph type="title"/>
          </p:nvPr>
        </p:nvSpPr>
        <p:spPr>
          <a:xfrm>
            <a:off x="347039" y="114113"/>
            <a:ext cx="11006761" cy="647887"/>
          </a:xfrm>
        </p:spPr>
        <p:txBody>
          <a:bodyPr>
            <a:normAutofit fontScale="90000"/>
          </a:bodyPr>
          <a:lstStyle/>
          <a:p>
            <a:r>
              <a:rPr lang="es-ES" dirty="0"/>
              <a:t>Herramientas de consulta.</a:t>
            </a:r>
          </a:p>
        </p:txBody>
      </p:sp>
      <p:pic>
        <p:nvPicPr>
          <p:cNvPr id="5" name="Marcador de contenido 4">
            <a:hlinkClick r:id="rId2"/>
            <a:extLst>
              <a:ext uri="{FF2B5EF4-FFF2-40B4-BE49-F238E27FC236}">
                <a16:creationId xmlns:a16="http://schemas.microsoft.com/office/drawing/2014/main" id="{6FFA8F8B-70C3-4FE5-2DF7-C6FB0B43637C}"/>
              </a:ext>
            </a:extLst>
          </p:cNvPr>
          <p:cNvPicPr>
            <a:picLocks noGrp="1" noChangeAspect="1"/>
          </p:cNvPicPr>
          <p:nvPr>
            <p:ph idx="1"/>
          </p:nvPr>
        </p:nvPicPr>
        <p:blipFill>
          <a:blip r:embed="rId3"/>
          <a:stretch>
            <a:fillRect/>
          </a:stretch>
        </p:blipFill>
        <p:spPr>
          <a:xfrm>
            <a:off x="507883" y="1306174"/>
            <a:ext cx="2191056" cy="2267266"/>
          </a:xfrm>
        </p:spPr>
      </p:pic>
      <p:pic>
        <p:nvPicPr>
          <p:cNvPr id="7" name="Imagen 6">
            <a:hlinkClick r:id="rId4"/>
            <a:extLst>
              <a:ext uri="{FF2B5EF4-FFF2-40B4-BE49-F238E27FC236}">
                <a16:creationId xmlns:a16="http://schemas.microsoft.com/office/drawing/2014/main" id="{962E1814-C3BF-A26F-0850-C3DC49A39ABD}"/>
              </a:ext>
            </a:extLst>
          </p:cNvPr>
          <p:cNvPicPr>
            <a:picLocks noChangeAspect="1"/>
          </p:cNvPicPr>
          <p:nvPr/>
        </p:nvPicPr>
        <p:blipFill>
          <a:blip r:embed="rId5"/>
          <a:stretch>
            <a:fillRect/>
          </a:stretch>
        </p:blipFill>
        <p:spPr>
          <a:xfrm>
            <a:off x="3644044" y="1203737"/>
            <a:ext cx="3730581" cy="954085"/>
          </a:xfrm>
          <a:prstGeom prst="rect">
            <a:avLst/>
          </a:prstGeom>
        </p:spPr>
      </p:pic>
      <p:pic>
        <p:nvPicPr>
          <p:cNvPr id="9" name="Imagen 8">
            <a:hlinkClick r:id="rId6"/>
            <a:extLst>
              <a:ext uri="{FF2B5EF4-FFF2-40B4-BE49-F238E27FC236}">
                <a16:creationId xmlns:a16="http://schemas.microsoft.com/office/drawing/2014/main" id="{76B06694-0A83-06CA-D800-E8F47405B85F}"/>
              </a:ext>
            </a:extLst>
          </p:cNvPr>
          <p:cNvPicPr>
            <a:picLocks noChangeAspect="1"/>
          </p:cNvPicPr>
          <p:nvPr/>
        </p:nvPicPr>
        <p:blipFill>
          <a:blip r:embed="rId7"/>
          <a:stretch>
            <a:fillRect/>
          </a:stretch>
        </p:blipFill>
        <p:spPr>
          <a:xfrm>
            <a:off x="8319730" y="621177"/>
            <a:ext cx="2152950" cy="2210108"/>
          </a:xfrm>
          <a:prstGeom prst="rect">
            <a:avLst/>
          </a:prstGeom>
        </p:spPr>
      </p:pic>
      <p:pic>
        <p:nvPicPr>
          <p:cNvPr id="11" name="Imagen 10">
            <a:hlinkClick r:id="rId8"/>
            <a:extLst>
              <a:ext uri="{FF2B5EF4-FFF2-40B4-BE49-F238E27FC236}">
                <a16:creationId xmlns:a16="http://schemas.microsoft.com/office/drawing/2014/main" id="{54A0D6A3-2370-3839-F664-77E4F66CCA97}"/>
              </a:ext>
            </a:extLst>
          </p:cNvPr>
          <p:cNvPicPr>
            <a:picLocks noChangeAspect="1"/>
          </p:cNvPicPr>
          <p:nvPr/>
        </p:nvPicPr>
        <p:blipFill>
          <a:blip r:embed="rId9"/>
          <a:stretch>
            <a:fillRect/>
          </a:stretch>
        </p:blipFill>
        <p:spPr>
          <a:xfrm>
            <a:off x="70580" y="3945571"/>
            <a:ext cx="2949121" cy="1236029"/>
          </a:xfrm>
          <a:prstGeom prst="rect">
            <a:avLst/>
          </a:prstGeom>
        </p:spPr>
      </p:pic>
      <p:pic>
        <p:nvPicPr>
          <p:cNvPr id="13" name="Imagen 12">
            <a:hlinkClick r:id="rId10"/>
            <a:extLst>
              <a:ext uri="{FF2B5EF4-FFF2-40B4-BE49-F238E27FC236}">
                <a16:creationId xmlns:a16="http://schemas.microsoft.com/office/drawing/2014/main" id="{8E7B59A8-354B-B2CB-BFC3-3549765726FA}"/>
              </a:ext>
            </a:extLst>
          </p:cNvPr>
          <p:cNvPicPr>
            <a:picLocks noChangeAspect="1"/>
          </p:cNvPicPr>
          <p:nvPr/>
        </p:nvPicPr>
        <p:blipFill>
          <a:blip r:embed="rId11"/>
          <a:stretch>
            <a:fillRect/>
          </a:stretch>
        </p:blipFill>
        <p:spPr>
          <a:xfrm>
            <a:off x="7909322" y="2997606"/>
            <a:ext cx="4086795" cy="1371791"/>
          </a:xfrm>
          <a:prstGeom prst="rect">
            <a:avLst/>
          </a:prstGeom>
        </p:spPr>
      </p:pic>
      <p:pic>
        <p:nvPicPr>
          <p:cNvPr id="15" name="Imagen 14">
            <a:hlinkClick r:id="rId12"/>
            <a:extLst>
              <a:ext uri="{FF2B5EF4-FFF2-40B4-BE49-F238E27FC236}">
                <a16:creationId xmlns:a16="http://schemas.microsoft.com/office/drawing/2014/main" id="{69B53003-22D8-7E2F-53C1-76059DE14667}"/>
              </a:ext>
            </a:extLst>
          </p:cNvPr>
          <p:cNvPicPr>
            <a:picLocks noChangeAspect="1"/>
          </p:cNvPicPr>
          <p:nvPr/>
        </p:nvPicPr>
        <p:blipFill>
          <a:blip r:embed="rId13"/>
          <a:stretch>
            <a:fillRect/>
          </a:stretch>
        </p:blipFill>
        <p:spPr>
          <a:xfrm>
            <a:off x="347039" y="5194856"/>
            <a:ext cx="2286292" cy="877441"/>
          </a:xfrm>
          <a:prstGeom prst="rect">
            <a:avLst/>
          </a:prstGeom>
        </p:spPr>
      </p:pic>
      <p:pic>
        <p:nvPicPr>
          <p:cNvPr id="4" name="Imagen 3">
            <a:extLst>
              <a:ext uri="{FF2B5EF4-FFF2-40B4-BE49-F238E27FC236}">
                <a16:creationId xmlns:a16="http://schemas.microsoft.com/office/drawing/2014/main" id="{AF47A422-D0F3-63E8-23D5-C0C847BB76FA}"/>
              </a:ext>
            </a:extLst>
          </p:cNvPr>
          <p:cNvPicPr>
            <a:picLocks noChangeAspect="1"/>
          </p:cNvPicPr>
          <p:nvPr/>
        </p:nvPicPr>
        <p:blipFill>
          <a:blip r:embed="rId14"/>
          <a:stretch>
            <a:fillRect/>
          </a:stretch>
        </p:blipFill>
        <p:spPr>
          <a:xfrm>
            <a:off x="3774141" y="4655437"/>
            <a:ext cx="2787270" cy="1753282"/>
          </a:xfrm>
          <a:prstGeom prst="rect">
            <a:avLst/>
          </a:prstGeom>
        </p:spPr>
      </p:pic>
      <p:cxnSp>
        <p:nvCxnSpPr>
          <p:cNvPr id="8" name="Conector recto de flecha 7">
            <a:extLst>
              <a:ext uri="{FF2B5EF4-FFF2-40B4-BE49-F238E27FC236}">
                <a16:creationId xmlns:a16="http://schemas.microsoft.com/office/drawing/2014/main" id="{F0110066-F0B1-8E35-5C60-3588E37801FF}"/>
              </a:ext>
            </a:extLst>
          </p:cNvPr>
          <p:cNvCxnSpPr>
            <a:cxnSpLocks/>
            <a:stCxn id="4" idx="3"/>
          </p:cNvCxnSpPr>
          <p:nvPr/>
        </p:nvCxnSpPr>
        <p:spPr>
          <a:xfrm>
            <a:off x="6561411" y="5532078"/>
            <a:ext cx="11408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ángulo 9">
            <a:extLst>
              <a:ext uri="{FF2B5EF4-FFF2-40B4-BE49-F238E27FC236}">
                <a16:creationId xmlns:a16="http://schemas.microsoft.com/office/drawing/2014/main" id="{BC35A177-E28F-8EB4-63CD-D1B128BD4616}"/>
              </a:ext>
            </a:extLst>
          </p:cNvPr>
          <p:cNvSpPr/>
          <p:nvPr/>
        </p:nvSpPr>
        <p:spPr>
          <a:xfrm>
            <a:off x="7715013" y="4817890"/>
            <a:ext cx="3362384" cy="116512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CuadroTexto 11">
            <a:extLst>
              <a:ext uri="{FF2B5EF4-FFF2-40B4-BE49-F238E27FC236}">
                <a16:creationId xmlns:a16="http://schemas.microsoft.com/office/drawing/2014/main" id="{44833CD2-27C8-6D46-7CA5-346E64A93AFC}"/>
              </a:ext>
            </a:extLst>
          </p:cNvPr>
          <p:cNvSpPr txBox="1"/>
          <p:nvPr/>
        </p:nvSpPr>
        <p:spPr>
          <a:xfrm>
            <a:off x="7700278" y="5181600"/>
            <a:ext cx="3296806" cy="646331"/>
          </a:xfrm>
          <a:prstGeom prst="rect">
            <a:avLst/>
          </a:prstGeom>
          <a:noFill/>
        </p:spPr>
        <p:txBody>
          <a:bodyPr wrap="square" rtlCol="0">
            <a:spAutoFit/>
          </a:bodyPr>
          <a:lstStyle/>
          <a:p>
            <a:pPr algn="ctr"/>
            <a:r>
              <a:rPr lang="es-ES" dirty="0"/>
              <a:t>Usar con mucho cuidado, verificar fuentes.</a:t>
            </a:r>
          </a:p>
        </p:txBody>
      </p:sp>
      <p:sp>
        <p:nvSpPr>
          <p:cNvPr id="14" name="CuadroTexto 13">
            <a:extLst>
              <a:ext uri="{FF2B5EF4-FFF2-40B4-BE49-F238E27FC236}">
                <a16:creationId xmlns:a16="http://schemas.microsoft.com/office/drawing/2014/main" id="{16DCC0BE-A91D-8B3E-31FB-1995DAAC4DE0}"/>
              </a:ext>
            </a:extLst>
          </p:cNvPr>
          <p:cNvSpPr txBox="1"/>
          <p:nvPr/>
        </p:nvSpPr>
        <p:spPr>
          <a:xfrm>
            <a:off x="9161929" y="3886398"/>
            <a:ext cx="2859748" cy="369332"/>
          </a:xfrm>
          <a:prstGeom prst="rect">
            <a:avLst/>
          </a:prstGeom>
          <a:noFill/>
        </p:spPr>
        <p:txBody>
          <a:bodyPr wrap="square" rtlCol="0">
            <a:spAutoFit/>
          </a:bodyPr>
          <a:lstStyle/>
          <a:p>
            <a:r>
              <a:rPr lang="es-ES" dirty="0"/>
              <a:t>Este es de nivel avanzado</a:t>
            </a:r>
          </a:p>
        </p:txBody>
      </p:sp>
      <p:pic>
        <p:nvPicPr>
          <p:cNvPr id="17" name="Imagen 16">
            <a:extLst>
              <a:ext uri="{FF2B5EF4-FFF2-40B4-BE49-F238E27FC236}">
                <a16:creationId xmlns:a16="http://schemas.microsoft.com/office/drawing/2014/main" id="{5CB14EEC-FB83-ECA8-E107-FBC62FE912A7}"/>
              </a:ext>
            </a:extLst>
          </p:cNvPr>
          <p:cNvPicPr>
            <a:picLocks noChangeAspect="1"/>
          </p:cNvPicPr>
          <p:nvPr/>
        </p:nvPicPr>
        <p:blipFill>
          <a:blip r:embed="rId15"/>
          <a:stretch>
            <a:fillRect/>
          </a:stretch>
        </p:blipFill>
        <p:spPr>
          <a:xfrm>
            <a:off x="4684601" y="2302315"/>
            <a:ext cx="1876810" cy="1953415"/>
          </a:xfrm>
          <a:prstGeom prst="rect">
            <a:avLst/>
          </a:prstGeom>
        </p:spPr>
      </p:pic>
      <p:sp>
        <p:nvSpPr>
          <p:cNvPr id="18" name="CuadroTexto 17">
            <a:extLst>
              <a:ext uri="{FF2B5EF4-FFF2-40B4-BE49-F238E27FC236}">
                <a16:creationId xmlns:a16="http://schemas.microsoft.com/office/drawing/2014/main" id="{372769A5-D239-5E0B-D87E-CC5E040BD31D}"/>
              </a:ext>
            </a:extLst>
          </p:cNvPr>
          <p:cNvSpPr txBox="1"/>
          <p:nvPr/>
        </p:nvSpPr>
        <p:spPr>
          <a:xfrm>
            <a:off x="9798423" y="4267448"/>
            <a:ext cx="1214500" cy="369332"/>
          </a:xfrm>
          <a:prstGeom prst="rect">
            <a:avLst/>
          </a:prstGeom>
          <a:noFill/>
          <a:ln w="38100">
            <a:solidFill>
              <a:schemeClr val="tx1"/>
            </a:solidFill>
          </a:ln>
        </p:spPr>
        <p:txBody>
          <a:bodyPr wrap="none" rtlCol="0">
            <a:spAutoFit/>
          </a:bodyPr>
          <a:lstStyle/>
          <a:p>
            <a:r>
              <a:rPr lang="es-ES" dirty="0">
                <a:solidFill>
                  <a:srgbClr val="FF0000"/>
                </a:solidFill>
              </a:rPr>
              <a:t>Registrarse</a:t>
            </a:r>
          </a:p>
        </p:txBody>
      </p:sp>
      <p:sp>
        <p:nvSpPr>
          <p:cNvPr id="19" name="CuadroTexto 18">
            <a:extLst>
              <a:ext uri="{FF2B5EF4-FFF2-40B4-BE49-F238E27FC236}">
                <a16:creationId xmlns:a16="http://schemas.microsoft.com/office/drawing/2014/main" id="{72276F71-9E41-0C40-477D-1550972CE672}"/>
              </a:ext>
            </a:extLst>
          </p:cNvPr>
          <p:cNvSpPr txBox="1"/>
          <p:nvPr/>
        </p:nvSpPr>
        <p:spPr>
          <a:xfrm>
            <a:off x="3953276" y="6302073"/>
            <a:ext cx="1214500" cy="369332"/>
          </a:xfrm>
          <a:prstGeom prst="rect">
            <a:avLst/>
          </a:prstGeom>
          <a:noFill/>
          <a:ln w="38100">
            <a:solidFill>
              <a:schemeClr val="tx1"/>
            </a:solidFill>
          </a:ln>
        </p:spPr>
        <p:txBody>
          <a:bodyPr wrap="none" rtlCol="0">
            <a:spAutoFit/>
          </a:bodyPr>
          <a:lstStyle/>
          <a:p>
            <a:r>
              <a:rPr lang="es-ES" dirty="0">
                <a:solidFill>
                  <a:srgbClr val="FF0000"/>
                </a:solidFill>
              </a:rPr>
              <a:t>Registrarse</a:t>
            </a:r>
          </a:p>
        </p:txBody>
      </p:sp>
    </p:spTree>
    <p:extLst>
      <p:ext uri="{BB962C8B-B14F-4D97-AF65-F5344CB8AC3E}">
        <p14:creationId xmlns:p14="http://schemas.microsoft.com/office/powerpoint/2010/main" val="41280994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A20A2C-8711-A9F6-2FD4-04DD3A0C8B13}"/>
              </a:ext>
            </a:extLst>
          </p:cNvPr>
          <p:cNvSpPr>
            <a:spLocks noGrp="1"/>
          </p:cNvSpPr>
          <p:nvPr>
            <p:ph type="title"/>
          </p:nvPr>
        </p:nvSpPr>
        <p:spPr>
          <a:xfrm>
            <a:off x="0" y="3676"/>
            <a:ext cx="6790048" cy="666750"/>
          </a:xfrm>
          <a:ln w="38100">
            <a:solidFill>
              <a:srgbClr val="7030A0"/>
            </a:solidFill>
          </a:ln>
        </p:spPr>
        <p:txBody>
          <a:bodyPr>
            <a:normAutofit fontScale="90000"/>
          </a:bodyPr>
          <a:lstStyle/>
          <a:p>
            <a:r>
              <a:rPr lang="es-ES" dirty="0"/>
              <a:t>Datos Abiertos para Prácticas</a:t>
            </a:r>
          </a:p>
        </p:txBody>
      </p:sp>
      <p:pic>
        <p:nvPicPr>
          <p:cNvPr id="5" name="Imagen 4">
            <a:hlinkClick r:id="rId2"/>
            <a:extLst>
              <a:ext uri="{FF2B5EF4-FFF2-40B4-BE49-F238E27FC236}">
                <a16:creationId xmlns:a16="http://schemas.microsoft.com/office/drawing/2014/main" id="{D0B74EF6-7AF4-0A0E-495D-291C011AE890}"/>
              </a:ext>
            </a:extLst>
          </p:cNvPr>
          <p:cNvPicPr>
            <a:picLocks noChangeAspect="1"/>
          </p:cNvPicPr>
          <p:nvPr/>
        </p:nvPicPr>
        <p:blipFill>
          <a:blip r:embed="rId3"/>
          <a:stretch>
            <a:fillRect/>
          </a:stretch>
        </p:blipFill>
        <p:spPr>
          <a:xfrm>
            <a:off x="1730188" y="889898"/>
            <a:ext cx="2651146" cy="1397633"/>
          </a:xfrm>
          <a:prstGeom prst="rect">
            <a:avLst/>
          </a:prstGeom>
        </p:spPr>
      </p:pic>
      <p:pic>
        <p:nvPicPr>
          <p:cNvPr id="7" name="Imagen 6">
            <a:hlinkClick r:id="rId4"/>
            <a:extLst>
              <a:ext uri="{FF2B5EF4-FFF2-40B4-BE49-F238E27FC236}">
                <a16:creationId xmlns:a16="http://schemas.microsoft.com/office/drawing/2014/main" id="{92914095-12CA-07BE-5BA3-631325C5257F}"/>
              </a:ext>
            </a:extLst>
          </p:cNvPr>
          <p:cNvPicPr>
            <a:picLocks noChangeAspect="1"/>
          </p:cNvPicPr>
          <p:nvPr/>
        </p:nvPicPr>
        <p:blipFill>
          <a:blip r:embed="rId5"/>
          <a:stretch>
            <a:fillRect/>
          </a:stretch>
        </p:blipFill>
        <p:spPr>
          <a:xfrm>
            <a:off x="4312864" y="3946493"/>
            <a:ext cx="3418447" cy="1124249"/>
          </a:xfrm>
          <a:prstGeom prst="rect">
            <a:avLst/>
          </a:prstGeom>
        </p:spPr>
      </p:pic>
      <p:pic>
        <p:nvPicPr>
          <p:cNvPr id="9" name="Imagen 8">
            <a:hlinkClick r:id="rId6"/>
            <a:extLst>
              <a:ext uri="{FF2B5EF4-FFF2-40B4-BE49-F238E27FC236}">
                <a16:creationId xmlns:a16="http://schemas.microsoft.com/office/drawing/2014/main" id="{9B09E191-0DF5-3336-1F53-1955B4903531}"/>
              </a:ext>
            </a:extLst>
          </p:cNvPr>
          <p:cNvPicPr>
            <a:picLocks noChangeAspect="1"/>
          </p:cNvPicPr>
          <p:nvPr/>
        </p:nvPicPr>
        <p:blipFill>
          <a:blip r:embed="rId7"/>
          <a:stretch>
            <a:fillRect/>
          </a:stretch>
        </p:blipFill>
        <p:spPr>
          <a:xfrm>
            <a:off x="4735903" y="5531887"/>
            <a:ext cx="3238952" cy="1114581"/>
          </a:xfrm>
          <a:prstGeom prst="rect">
            <a:avLst/>
          </a:prstGeom>
        </p:spPr>
      </p:pic>
      <p:pic>
        <p:nvPicPr>
          <p:cNvPr id="11" name="Imagen 10">
            <a:hlinkClick r:id="rId8"/>
            <a:extLst>
              <a:ext uri="{FF2B5EF4-FFF2-40B4-BE49-F238E27FC236}">
                <a16:creationId xmlns:a16="http://schemas.microsoft.com/office/drawing/2014/main" id="{D21690D6-5D86-F8A9-C91D-EDD65DFBD6BE}"/>
              </a:ext>
            </a:extLst>
          </p:cNvPr>
          <p:cNvPicPr>
            <a:picLocks noChangeAspect="1"/>
          </p:cNvPicPr>
          <p:nvPr/>
        </p:nvPicPr>
        <p:blipFill>
          <a:blip r:embed="rId9"/>
          <a:stretch>
            <a:fillRect/>
          </a:stretch>
        </p:blipFill>
        <p:spPr>
          <a:xfrm>
            <a:off x="8445291" y="3752839"/>
            <a:ext cx="3305604" cy="962194"/>
          </a:xfrm>
          <a:prstGeom prst="rect">
            <a:avLst/>
          </a:prstGeom>
        </p:spPr>
      </p:pic>
      <p:pic>
        <p:nvPicPr>
          <p:cNvPr id="13" name="Imagen 12">
            <a:hlinkClick r:id="rId10"/>
            <a:extLst>
              <a:ext uri="{FF2B5EF4-FFF2-40B4-BE49-F238E27FC236}">
                <a16:creationId xmlns:a16="http://schemas.microsoft.com/office/drawing/2014/main" id="{A8026BF6-354A-7416-F437-EB1837FE5213}"/>
              </a:ext>
            </a:extLst>
          </p:cNvPr>
          <p:cNvPicPr>
            <a:picLocks noChangeAspect="1"/>
          </p:cNvPicPr>
          <p:nvPr/>
        </p:nvPicPr>
        <p:blipFill>
          <a:blip r:embed="rId11"/>
          <a:stretch>
            <a:fillRect/>
          </a:stretch>
        </p:blipFill>
        <p:spPr>
          <a:xfrm>
            <a:off x="8445291" y="4899170"/>
            <a:ext cx="3609154" cy="1902277"/>
          </a:xfrm>
          <a:prstGeom prst="rect">
            <a:avLst/>
          </a:prstGeom>
        </p:spPr>
      </p:pic>
      <p:pic>
        <p:nvPicPr>
          <p:cNvPr id="15" name="Imagen 14">
            <a:hlinkClick r:id="rId12"/>
            <a:extLst>
              <a:ext uri="{FF2B5EF4-FFF2-40B4-BE49-F238E27FC236}">
                <a16:creationId xmlns:a16="http://schemas.microsoft.com/office/drawing/2014/main" id="{D5A02599-DDA3-F633-33F2-A06DE2924B87}"/>
              </a:ext>
            </a:extLst>
          </p:cNvPr>
          <p:cNvPicPr>
            <a:picLocks noChangeAspect="1"/>
          </p:cNvPicPr>
          <p:nvPr/>
        </p:nvPicPr>
        <p:blipFill>
          <a:blip r:embed="rId13"/>
          <a:stretch>
            <a:fillRect/>
          </a:stretch>
        </p:blipFill>
        <p:spPr>
          <a:xfrm>
            <a:off x="137555" y="5299570"/>
            <a:ext cx="4243779" cy="1441518"/>
          </a:xfrm>
          <a:prstGeom prst="rect">
            <a:avLst/>
          </a:prstGeom>
        </p:spPr>
      </p:pic>
      <p:pic>
        <p:nvPicPr>
          <p:cNvPr id="21" name="Imagen 20">
            <a:hlinkClick r:id="rId14"/>
            <a:extLst>
              <a:ext uri="{FF2B5EF4-FFF2-40B4-BE49-F238E27FC236}">
                <a16:creationId xmlns:a16="http://schemas.microsoft.com/office/drawing/2014/main" id="{4BEB248C-C43B-2E8A-412F-2BB1A423FED1}"/>
              </a:ext>
            </a:extLst>
          </p:cNvPr>
          <p:cNvPicPr>
            <a:picLocks noChangeAspect="1"/>
          </p:cNvPicPr>
          <p:nvPr/>
        </p:nvPicPr>
        <p:blipFill>
          <a:blip r:embed="rId15"/>
          <a:stretch>
            <a:fillRect/>
          </a:stretch>
        </p:blipFill>
        <p:spPr>
          <a:xfrm>
            <a:off x="858948" y="3767751"/>
            <a:ext cx="1879946" cy="1328391"/>
          </a:xfrm>
          <a:prstGeom prst="rect">
            <a:avLst/>
          </a:prstGeom>
        </p:spPr>
      </p:pic>
      <p:pic>
        <p:nvPicPr>
          <p:cNvPr id="4" name="Imagen 3">
            <a:hlinkClick r:id="rId16"/>
            <a:extLst>
              <a:ext uri="{FF2B5EF4-FFF2-40B4-BE49-F238E27FC236}">
                <a16:creationId xmlns:a16="http://schemas.microsoft.com/office/drawing/2014/main" id="{21C4D7F0-D49E-74B9-8BCB-70B0EEA20FF6}"/>
              </a:ext>
            </a:extLst>
          </p:cNvPr>
          <p:cNvPicPr>
            <a:picLocks noChangeAspect="1"/>
          </p:cNvPicPr>
          <p:nvPr/>
        </p:nvPicPr>
        <p:blipFill>
          <a:blip r:embed="rId17"/>
          <a:stretch>
            <a:fillRect/>
          </a:stretch>
        </p:blipFill>
        <p:spPr>
          <a:xfrm>
            <a:off x="1661718" y="2364913"/>
            <a:ext cx="2651146" cy="1106107"/>
          </a:xfrm>
          <a:prstGeom prst="rect">
            <a:avLst/>
          </a:prstGeom>
        </p:spPr>
      </p:pic>
      <p:sp>
        <p:nvSpPr>
          <p:cNvPr id="6" name="CuadroTexto 5">
            <a:extLst>
              <a:ext uri="{FF2B5EF4-FFF2-40B4-BE49-F238E27FC236}">
                <a16:creationId xmlns:a16="http://schemas.microsoft.com/office/drawing/2014/main" id="{C813B220-7C68-F996-0435-6B458CC313E4}"/>
              </a:ext>
            </a:extLst>
          </p:cNvPr>
          <p:cNvSpPr txBox="1"/>
          <p:nvPr/>
        </p:nvSpPr>
        <p:spPr>
          <a:xfrm>
            <a:off x="5413457" y="1602850"/>
            <a:ext cx="6422592" cy="1077218"/>
          </a:xfrm>
          <a:prstGeom prst="rect">
            <a:avLst/>
          </a:prstGeom>
          <a:noFill/>
        </p:spPr>
        <p:txBody>
          <a:bodyPr wrap="none" rtlCol="0">
            <a:spAutoFit/>
          </a:bodyPr>
          <a:lstStyle/>
          <a:p>
            <a:r>
              <a:rPr lang="es-ES" sz="3200" dirty="0"/>
              <a:t>Registrarse con la cuenta de GitHub o</a:t>
            </a:r>
          </a:p>
          <a:p>
            <a:r>
              <a:rPr lang="es-ES" sz="3200" dirty="0"/>
              <a:t> con la cuenta de Tajamar.</a:t>
            </a:r>
          </a:p>
        </p:txBody>
      </p:sp>
      <p:sp>
        <p:nvSpPr>
          <p:cNvPr id="8" name="Cerrar llave 7">
            <a:extLst>
              <a:ext uri="{FF2B5EF4-FFF2-40B4-BE49-F238E27FC236}">
                <a16:creationId xmlns:a16="http://schemas.microsoft.com/office/drawing/2014/main" id="{E0E72C9A-A3B6-42C7-31A3-0A2454B8535C}"/>
              </a:ext>
            </a:extLst>
          </p:cNvPr>
          <p:cNvSpPr/>
          <p:nvPr/>
        </p:nvSpPr>
        <p:spPr>
          <a:xfrm>
            <a:off x="4513851" y="935324"/>
            <a:ext cx="968076" cy="272227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34440892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hlinkClick r:id="rId2"/>
            <a:extLst>
              <a:ext uri="{FF2B5EF4-FFF2-40B4-BE49-F238E27FC236}">
                <a16:creationId xmlns:a16="http://schemas.microsoft.com/office/drawing/2014/main" id="{9019F695-E121-BB60-A73A-836539A18734}"/>
              </a:ext>
            </a:extLst>
          </p:cNvPr>
          <p:cNvPicPr>
            <a:picLocks noChangeAspect="1"/>
          </p:cNvPicPr>
          <p:nvPr/>
        </p:nvPicPr>
        <p:blipFill>
          <a:blip r:embed="rId3"/>
          <a:stretch>
            <a:fillRect/>
          </a:stretch>
        </p:blipFill>
        <p:spPr>
          <a:xfrm>
            <a:off x="233084" y="618238"/>
            <a:ext cx="11698941" cy="6130930"/>
          </a:xfrm>
          <a:prstGeom prst="rect">
            <a:avLst/>
          </a:prstGeom>
        </p:spPr>
      </p:pic>
      <p:sp>
        <p:nvSpPr>
          <p:cNvPr id="2" name="Título 1">
            <a:extLst>
              <a:ext uri="{FF2B5EF4-FFF2-40B4-BE49-F238E27FC236}">
                <a16:creationId xmlns:a16="http://schemas.microsoft.com/office/drawing/2014/main" id="{5EC07C83-5CA1-ADE1-DF6C-DE7151142B3E}"/>
              </a:ext>
            </a:extLst>
          </p:cNvPr>
          <p:cNvSpPr>
            <a:spLocks noGrp="1"/>
          </p:cNvSpPr>
          <p:nvPr>
            <p:ph type="title"/>
          </p:nvPr>
        </p:nvSpPr>
        <p:spPr>
          <a:xfrm>
            <a:off x="573741" y="18256"/>
            <a:ext cx="11398300" cy="662782"/>
          </a:xfrm>
        </p:spPr>
        <p:txBody>
          <a:bodyPr>
            <a:normAutofit/>
          </a:bodyPr>
          <a:lstStyle/>
          <a:p>
            <a:pPr algn="ctr"/>
            <a:r>
              <a:rPr lang="es-ES" sz="2800" dirty="0"/>
              <a:t>Registrarse e instalar en el ordenador con la cuenta de GitHub.</a:t>
            </a:r>
          </a:p>
        </p:txBody>
      </p:sp>
      <p:sp>
        <p:nvSpPr>
          <p:cNvPr id="3" name="Rectángulo 2">
            <a:extLst>
              <a:ext uri="{FF2B5EF4-FFF2-40B4-BE49-F238E27FC236}">
                <a16:creationId xmlns:a16="http://schemas.microsoft.com/office/drawing/2014/main" id="{98CB967B-6F11-CCB2-2272-4CA1DED06E21}"/>
              </a:ext>
            </a:extLst>
          </p:cNvPr>
          <p:cNvSpPr/>
          <p:nvPr/>
        </p:nvSpPr>
        <p:spPr>
          <a:xfrm>
            <a:off x="3582654" y="3103262"/>
            <a:ext cx="914400" cy="40789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a:extLst>
              <a:ext uri="{FF2B5EF4-FFF2-40B4-BE49-F238E27FC236}">
                <a16:creationId xmlns:a16="http://schemas.microsoft.com/office/drawing/2014/main" id="{17CC0799-D439-456D-D78B-998D13E0A5D2}"/>
              </a:ext>
            </a:extLst>
          </p:cNvPr>
          <p:cNvSpPr/>
          <p:nvPr/>
        </p:nvSpPr>
        <p:spPr>
          <a:xfrm>
            <a:off x="6770026" y="3079377"/>
            <a:ext cx="914400" cy="40789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98B0B994-05C2-6E55-15D2-48B06FFA6154}"/>
              </a:ext>
            </a:extLst>
          </p:cNvPr>
          <p:cNvSpPr/>
          <p:nvPr/>
        </p:nvSpPr>
        <p:spPr>
          <a:xfrm>
            <a:off x="5176340" y="3092826"/>
            <a:ext cx="914400" cy="40789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4FCF0CA0-8FDD-8153-2F2D-E2D8F8C331E5}"/>
              </a:ext>
            </a:extLst>
          </p:cNvPr>
          <p:cNvSpPr/>
          <p:nvPr/>
        </p:nvSpPr>
        <p:spPr>
          <a:xfrm>
            <a:off x="8285064" y="3106271"/>
            <a:ext cx="914400" cy="40789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9921E20B-CFED-3E25-5773-94D23CEAEA9E}"/>
              </a:ext>
            </a:extLst>
          </p:cNvPr>
          <p:cNvSpPr/>
          <p:nvPr/>
        </p:nvSpPr>
        <p:spPr>
          <a:xfrm>
            <a:off x="9880787" y="3106266"/>
            <a:ext cx="914400" cy="40789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C0D88568-9D7B-6926-E9EC-82FD8D4FCBC0}"/>
              </a:ext>
            </a:extLst>
          </p:cNvPr>
          <p:cNvSpPr/>
          <p:nvPr/>
        </p:nvSpPr>
        <p:spPr>
          <a:xfrm>
            <a:off x="3381373" y="5401230"/>
            <a:ext cx="1334062" cy="90992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AA2A75DA-2529-A883-124F-9FBA62D2FB0F}"/>
              </a:ext>
            </a:extLst>
          </p:cNvPr>
          <p:cNvSpPr/>
          <p:nvPr/>
        </p:nvSpPr>
        <p:spPr>
          <a:xfrm>
            <a:off x="4932268" y="4899211"/>
            <a:ext cx="1334062" cy="4078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17">
            <a:extLst>
              <a:ext uri="{FF2B5EF4-FFF2-40B4-BE49-F238E27FC236}">
                <a16:creationId xmlns:a16="http://schemas.microsoft.com/office/drawing/2014/main" id="{29FE9749-E4D3-98BF-F332-95752BEB89DD}"/>
              </a:ext>
            </a:extLst>
          </p:cNvPr>
          <p:cNvSpPr/>
          <p:nvPr/>
        </p:nvSpPr>
        <p:spPr>
          <a:xfrm>
            <a:off x="1550894" y="1362635"/>
            <a:ext cx="2770094" cy="286871"/>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6233905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C07C83-5CA1-ADE1-DF6C-DE7151142B3E}"/>
              </a:ext>
            </a:extLst>
          </p:cNvPr>
          <p:cNvSpPr>
            <a:spLocks noGrp="1"/>
          </p:cNvSpPr>
          <p:nvPr>
            <p:ph type="title"/>
          </p:nvPr>
        </p:nvSpPr>
        <p:spPr>
          <a:xfrm>
            <a:off x="84841" y="18256"/>
            <a:ext cx="11887200" cy="1003722"/>
          </a:xfrm>
        </p:spPr>
        <p:txBody>
          <a:bodyPr>
            <a:noAutofit/>
          </a:bodyPr>
          <a:lstStyle/>
          <a:p>
            <a:pPr algn="ctr"/>
            <a:r>
              <a:rPr lang="es-ES" sz="3600" dirty="0"/>
              <a:t>Iniciar sesión en </a:t>
            </a:r>
            <a:r>
              <a:rPr lang="es-ES" sz="3600" b="1" dirty="0">
                <a:solidFill>
                  <a:srgbClr val="FF0000"/>
                </a:solidFill>
              </a:rPr>
              <a:t>Anaconda Cloud </a:t>
            </a:r>
            <a:r>
              <a:rPr lang="es-ES" sz="3600" dirty="0"/>
              <a:t>con la misma cuenta </a:t>
            </a:r>
            <a:br>
              <a:rPr lang="es-ES" sz="3600" dirty="0"/>
            </a:br>
            <a:r>
              <a:rPr lang="es-ES" sz="3600" dirty="0"/>
              <a:t>que usaste para </a:t>
            </a:r>
            <a:r>
              <a:rPr lang="es-ES" sz="3600" b="1" dirty="0">
                <a:solidFill>
                  <a:schemeClr val="accent6"/>
                </a:solidFill>
              </a:rPr>
              <a:t>Anaconda Navigator</a:t>
            </a:r>
          </a:p>
        </p:txBody>
      </p:sp>
      <p:pic>
        <p:nvPicPr>
          <p:cNvPr id="10" name="Marcador de contenido 9">
            <a:hlinkClick r:id="rId2"/>
            <a:extLst>
              <a:ext uri="{FF2B5EF4-FFF2-40B4-BE49-F238E27FC236}">
                <a16:creationId xmlns:a16="http://schemas.microsoft.com/office/drawing/2014/main" id="{765F1469-2CE7-91E4-1C11-90F3E4A1EA2C}"/>
              </a:ext>
            </a:extLst>
          </p:cNvPr>
          <p:cNvPicPr>
            <a:picLocks noGrp="1" noChangeAspect="1"/>
          </p:cNvPicPr>
          <p:nvPr>
            <p:ph idx="1"/>
          </p:nvPr>
        </p:nvPicPr>
        <p:blipFill>
          <a:blip r:embed="rId3"/>
          <a:stretch>
            <a:fillRect/>
          </a:stretch>
        </p:blipFill>
        <p:spPr>
          <a:xfrm>
            <a:off x="121756" y="1766047"/>
            <a:ext cx="11948488" cy="4069975"/>
          </a:xfrm>
        </p:spPr>
      </p:pic>
    </p:spTree>
    <p:extLst>
      <p:ext uri="{BB962C8B-B14F-4D97-AF65-F5344CB8AC3E}">
        <p14:creationId xmlns:p14="http://schemas.microsoft.com/office/powerpoint/2010/main" val="34880696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502B222-25C6-D653-8CD8-2A8DDC9D51DC}"/>
              </a:ext>
            </a:extLst>
          </p:cNvPr>
          <p:cNvSpPr>
            <a:spLocks noGrp="1"/>
          </p:cNvSpPr>
          <p:nvPr>
            <p:ph type="title"/>
          </p:nvPr>
        </p:nvSpPr>
        <p:spPr>
          <a:xfrm>
            <a:off x="5297762" y="640080"/>
            <a:ext cx="6251110" cy="3566160"/>
          </a:xfrm>
        </p:spPr>
        <p:txBody>
          <a:bodyPr vert="horz" lIns="91440" tIns="45720" rIns="91440" bIns="45720" rtlCol="0" anchor="b">
            <a:normAutofit/>
          </a:bodyPr>
          <a:lstStyle/>
          <a:p>
            <a:r>
              <a:rPr lang="en-US" sz="5400"/>
              <a:t>¿Qué perfiles están buscando las empresas?</a:t>
            </a:r>
          </a:p>
        </p:txBody>
      </p:sp>
      <p:pic>
        <p:nvPicPr>
          <p:cNvPr id="4" name="Picture 3" descr="Laberinto">
            <a:extLst>
              <a:ext uri="{FF2B5EF4-FFF2-40B4-BE49-F238E27FC236}">
                <a16:creationId xmlns:a16="http://schemas.microsoft.com/office/drawing/2014/main" id="{5D7B53AA-7B9A-5835-25F1-D15FF8B3B356}"/>
              </a:ext>
            </a:extLst>
          </p:cNvPr>
          <p:cNvPicPr>
            <a:picLocks noChangeAspect="1"/>
          </p:cNvPicPr>
          <p:nvPr/>
        </p:nvPicPr>
        <p:blipFill rotWithShape="1">
          <a:blip r:embed="rId2"/>
          <a:srcRect l="24274" r="30395"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0"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6504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4654285"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4F7AD60-B3DB-193B-79B2-78544C2C9ED4}"/>
              </a:ext>
            </a:extLst>
          </p:cNvPr>
          <p:cNvSpPr>
            <a:spLocks noGrp="1"/>
          </p:cNvSpPr>
          <p:nvPr>
            <p:ph type="title"/>
          </p:nvPr>
        </p:nvSpPr>
        <p:spPr>
          <a:xfrm>
            <a:off x="596501" y="2975054"/>
            <a:ext cx="3958051" cy="877272"/>
          </a:xfrm>
        </p:spPr>
        <p:txBody>
          <a:bodyPr anchor="t">
            <a:normAutofit/>
          </a:bodyPr>
          <a:lstStyle/>
          <a:p>
            <a:pPr algn="ctr"/>
            <a:r>
              <a:rPr lang="es-ES" sz="4800" dirty="0">
                <a:solidFill>
                  <a:schemeClr val="bg1"/>
                </a:solidFill>
              </a:rPr>
              <a:t>Actividad 3 </a:t>
            </a:r>
          </a:p>
        </p:txBody>
      </p:sp>
      <p:sp>
        <p:nvSpPr>
          <p:cNvPr id="12" name="Rectangle 11">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2118" y="0"/>
            <a:ext cx="7529872"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Administración de contratación">
            <a:extLst>
              <a:ext uri="{FF2B5EF4-FFF2-40B4-BE49-F238E27FC236}">
                <a16:creationId xmlns:a16="http://schemas.microsoft.com/office/drawing/2014/main" id="{36A7B594-FD4E-847D-C0CD-06C7E7F8D4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28311" y="4428565"/>
            <a:ext cx="2207307" cy="2207307"/>
          </a:xfrm>
          <a:prstGeom prst="rect">
            <a:avLst/>
          </a:prstGeom>
        </p:spPr>
      </p:pic>
      <p:sp>
        <p:nvSpPr>
          <p:cNvPr id="14" name="Rectangle 13">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9976" y="4006121"/>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CE238E94-FC6A-D37C-5977-4036EE194D76}"/>
              </a:ext>
            </a:extLst>
          </p:cNvPr>
          <p:cNvSpPr>
            <a:spLocks noGrp="1"/>
          </p:cNvSpPr>
          <p:nvPr>
            <p:ph idx="1"/>
          </p:nvPr>
        </p:nvSpPr>
        <p:spPr>
          <a:xfrm>
            <a:off x="4814047" y="141621"/>
            <a:ext cx="7279342" cy="3642371"/>
          </a:xfrm>
        </p:spPr>
        <p:txBody>
          <a:bodyPr>
            <a:normAutofit/>
          </a:bodyPr>
          <a:lstStyle/>
          <a:p>
            <a:pPr marL="0" indent="0" algn="just">
              <a:buNone/>
            </a:pPr>
            <a:r>
              <a:rPr lang="es-ES" sz="2700" dirty="0"/>
              <a:t>Buscar mínimo 5 ofertas de empleo en LinkedIn de cada uno de los siguientes perfiles a nivel “Junior”: Data </a:t>
            </a:r>
            <a:r>
              <a:rPr lang="es-ES" sz="2700" dirty="0" err="1"/>
              <a:t>Scientist</a:t>
            </a:r>
            <a:r>
              <a:rPr lang="es-ES" sz="2700" dirty="0"/>
              <a:t>, Data </a:t>
            </a:r>
            <a:r>
              <a:rPr lang="es-ES" sz="2700" dirty="0" err="1"/>
              <a:t>Engineer</a:t>
            </a:r>
            <a:r>
              <a:rPr lang="es-ES" sz="2700" dirty="0"/>
              <a:t>, Data </a:t>
            </a:r>
            <a:r>
              <a:rPr lang="es-ES" sz="2700" dirty="0" err="1"/>
              <a:t>Architect</a:t>
            </a:r>
            <a:r>
              <a:rPr lang="es-ES" sz="2700" dirty="0"/>
              <a:t> e Inteligencia Artificial. </a:t>
            </a:r>
          </a:p>
          <a:p>
            <a:pPr marL="0" indent="0" algn="just">
              <a:buNone/>
            </a:pPr>
            <a:endParaRPr lang="es-ES" sz="2700" dirty="0"/>
          </a:p>
          <a:p>
            <a:pPr marL="0" indent="0" algn="just">
              <a:buNone/>
            </a:pPr>
            <a:r>
              <a:rPr lang="es-ES" sz="2700" dirty="0"/>
              <a:t>Tomar apuntes de los “</a:t>
            </a:r>
            <a:r>
              <a:rPr lang="es-ES" sz="2700" dirty="0" err="1"/>
              <a:t>skills</a:t>
            </a:r>
            <a:r>
              <a:rPr lang="es-ES" sz="2700" dirty="0"/>
              <a:t>” (</a:t>
            </a:r>
            <a:r>
              <a:rPr lang="es-ES" sz="2700" dirty="0" err="1"/>
              <a:t>hard</a:t>
            </a:r>
            <a:r>
              <a:rPr lang="es-ES" sz="2700" dirty="0"/>
              <a:t> y </a:t>
            </a:r>
            <a:r>
              <a:rPr lang="es-ES" sz="2700" dirty="0" err="1"/>
              <a:t>soft</a:t>
            </a:r>
            <a:r>
              <a:rPr lang="es-ES" sz="2700" dirty="0"/>
              <a:t>) que se piden actualmente y elabora una infografía.</a:t>
            </a:r>
            <a:endParaRPr lang="es-ES" sz="2700" b="1" dirty="0"/>
          </a:p>
          <a:p>
            <a:pPr marL="0" indent="0" algn="just">
              <a:buNone/>
            </a:pPr>
            <a:endParaRPr lang="es-ES" sz="2700" dirty="0"/>
          </a:p>
          <a:p>
            <a:pPr marL="0" indent="0" algn="just">
              <a:buNone/>
            </a:pPr>
            <a:endParaRPr lang="es-ES" dirty="0"/>
          </a:p>
        </p:txBody>
      </p:sp>
    </p:spTree>
    <p:extLst>
      <p:ext uri="{BB962C8B-B14F-4D97-AF65-F5344CB8AC3E}">
        <p14:creationId xmlns:p14="http://schemas.microsoft.com/office/powerpoint/2010/main" val="22127068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AF53747-29B7-99FD-798F-3C580B36C9D0}"/>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dirty="0" err="1">
                <a:solidFill>
                  <a:schemeClr val="tx1"/>
                </a:solidFill>
                <a:latin typeface="+mj-lt"/>
                <a:ea typeface="+mj-ea"/>
                <a:cs typeface="+mj-cs"/>
              </a:rPr>
              <a:t>Modelo</a:t>
            </a:r>
            <a:r>
              <a:rPr lang="en-US" sz="6600" kern="1200" dirty="0">
                <a:solidFill>
                  <a:schemeClr val="tx1"/>
                </a:solidFill>
                <a:latin typeface="+mj-lt"/>
                <a:ea typeface="+mj-ea"/>
                <a:cs typeface="+mj-cs"/>
              </a:rPr>
              <a:t> CRISP-DM</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a:hlinkClick r:id="rId2"/>
            <a:extLst>
              <a:ext uri="{FF2B5EF4-FFF2-40B4-BE49-F238E27FC236}">
                <a16:creationId xmlns:a16="http://schemas.microsoft.com/office/drawing/2014/main" id="{3C212F23-D2F3-9DC4-E5F5-71808943092E}"/>
              </a:ext>
            </a:extLst>
          </p:cNvPr>
          <p:cNvPicPr>
            <a:picLocks noGrp="1" noChangeAspect="1"/>
          </p:cNvPicPr>
          <p:nvPr>
            <p:ph idx="1"/>
          </p:nvPr>
        </p:nvPicPr>
        <p:blipFill>
          <a:blip r:embed="rId3"/>
          <a:stretch>
            <a:fillRect/>
          </a:stretch>
        </p:blipFill>
        <p:spPr>
          <a:xfrm>
            <a:off x="5109329" y="47578"/>
            <a:ext cx="6792644" cy="6486975"/>
          </a:xfrm>
          <a:prstGeom prst="rect">
            <a:avLst/>
          </a:prstGeom>
        </p:spPr>
      </p:pic>
      <p:sp>
        <p:nvSpPr>
          <p:cNvPr id="3" name="CuadroTexto 2">
            <a:extLst>
              <a:ext uri="{FF2B5EF4-FFF2-40B4-BE49-F238E27FC236}">
                <a16:creationId xmlns:a16="http://schemas.microsoft.com/office/drawing/2014/main" id="{3F6F389E-C453-EA55-5BB3-59479616D515}"/>
              </a:ext>
            </a:extLst>
          </p:cNvPr>
          <p:cNvSpPr txBox="1"/>
          <p:nvPr/>
        </p:nvSpPr>
        <p:spPr>
          <a:xfrm>
            <a:off x="0" y="6396749"/>
            <a:ext cx="7682552" cy="461665"/>
          </a:xfrm>
          <a:prstGeom prst="rect">
            <a:avLst/>
          </a:prstGeom>
          <a:noFill/>
        </p:spPr>
        <p:txBody>
          <a:bodyPr wrap="none" rtlCol="0">
            <a:spAutoFit/>
          </a:bodyPr>
          <a:lstStyle/>
          <a:p>
            <a:r>
              <a:rPr lang="es-ES" sz="2400" b="1" dirty="0"/>
              <a:t>CRISP-DM</a:t>
            </a:r>
            <a:r>
              <a:rPr lang="es-ES" sz="2400" dirty="0"/>
              <a:t>: Cross </a:t>
            </a:r>
            <a:r>
              <a:rPr lang="es-ES" sz="2400" dirty="0" err="1"/>
              <a:t>Industry</a:t>
            </a:r>
            <a:r>
              <a:rPr lang="es-ES" sz="2400" dirty="0"/>
              <a:t> Standard </a:t>
            </a:r>
            <a:r>
              <a:rPr lang="es-ES" sz="2400" dirty="0" err="1"/>
              <a:t>Process</a:t>
            </a:r>
            <a:r>
              <a:rPr lang="es-ES" sz="2400" dirty="0"/>
              <a:t> </a:t>
            </a:r>
            <a:r>
              <a:rPr lang="es-ES" sz="2400" dirty="0" err="1"/>
              <a:t>for</a:t>
            </a:r>
            <a:r>
              <a:rPr lang="es-ES" sz="2400" dirty="0"/>
              <a:t> Data </a:t>
            </a:r>
            <a:r>
              <a:rPr lang="es-ES" sz="2400" dirty="0" err="1"/>
              <a:t>Mining</a:t>
            </a:r>
            <a:r>
              <a:rPr lang="es-ES" sz="2400" dirty="0"/>
              <a:t> </a:t>
            </a:r>
          </a:p>
        </p:txBody>
      </p:sp>
    </p:spTree>
    <p:extLst>
      <p:ext uri="{BB962C8B-B14F-4D97-AF65-F5344CB8AC3E}">
        <p14:creationId xmlns:p14="http://schemas.microsoft.com/office/powerpoint/2010/main" val="39858831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306D0663-2617-94B9-47CA-60E57616F14C}"/>
              </a:ext>
            </a:extLst>
          </p:cNvPr>
          <p:cNvPicPr>
            <a:picLocks noChangeAspect="1"/>
          </p:cNvPicPr>
          <p:nvPr/>
        </p:nvPicPr>
        <p:blipFill>
          <a:blip r:embed="rId2"/>
          <a:stretch>
            <a:fillRect/>
          </a:stretch>
        </p:blipFill>
        <p:spPr>
          <a:xfrm>
            <a:off x="226243" y="334123"/>
            <a:ext cx="11677585" cy="5984763"/>
          </a:xfrm>
          <a:prstGeom prst="rect">
            <a:avLst/>
          </a:prstGeom>
        </p:spPr>
      </p:pic>
    </p:spTree>
    <p:extLst>
      <p:ext uri="{BB962C8B-B14F-4D97-AF65-F5344CB8AC3E}">
        <p14:creationId xmlns:p14="http://schemas.microsoft.com/office/powerpoint/2010/main" val="3566501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Marcador de contenido 5">
            <a:extLst>
              <a:ext uri="{FF2B5EF4-FFF2-40B4-BE49-F238E27FC236}">
                <a16:creationId xmlns:a16="http://schemas.microsoft.com/office/drawing/2014/main" id="{9D10BA1E-3E24-B504-2962-77FA85E218AB}"/>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t="8634" b="2864"/>
          <a:stretch/>
        </p:blipFill>
        <p:spPr>
          <a:xfrm>
            <a:off x="8145" y="0"/>
            <a:ext cx="12200147" cy="6069547"/>
          </a:xfrm>
        </p:spPr>
      </p:pic>
      <p:sp>
        <p:nvSpPr>
          <p:cNvPr id="6" name="Título 3">
            <a:extLst>
              <a:ext uri="{FF2B5EF4-FFF2-40B4-BE49-F238E27FC236}">
                <a16:creationId xmlns:a16="http://schemas.microsoft.com/office/drawing/2014/main" id="{3047CC37-C30F-A748-508E-EF7E72287F5F}"/>
              </a:ext>
            </a:extLst>
          </p:cNvPr>
          <p:cNvSpPr txBox="1">
            <a:spLocks noGrp="1"/>
          </p:cNvSpPr>
          <p:nvPr>
            <p:ph type="title"/>
          </p:nvPr>
        </p:nvSpPr>
        <p:spPr>
          <a:xfrm>
            <a:off x="0" y="-10437"/>
            <a:ext cx="9088353" cy="535531"/>
          </a:xfrm>
          <a:prstGeom prst="rect">
            <a:avLst/>
          </a:prstGeom>
          <a:solidFill>
            <a:schemeClr val="bg1"/>
          </a:solidFill>
        </p:spPr>
        <p:txBody>
          <a:bodyPr wrap="square">
            <a:spAutoFit/>
          </a:bodyPr>
          <a:lstStyle/>
          <a:p>
            <a:pPr algn="just"/>
            <a:r>
              <a:rPr lang="es-ES" sz="3200" b="0" i="1" u="none" strike="noStrike" baseline="0" dirty="0">
                <a:latin typeface="Raleway-Italic"/>
              </a:rPr>
              <a:t>Fases y tareas de la metodología CRISP-DM</a:t>
            </a:r>
            <a:endParaRPr lang="es-ES" sz="6000" dirty="0"/>
          </a:p>
        </p:txBody>
      </p:sp>
      <p:sp>
        <p:nvSpPr>
          <p:cNvPr id="8" name="CuadroTexto 7">
            <a:extLst>
              <a:ext uri="{FF2B5EF4-FFF2-40B4-BE49-F238E27FC236}">
                <a16:creationId xmlns:a16="http://schemas.microsoft.com/office/drawing/2014/main" id="{AA730A61-DF84-E9BC-9130-E74750EA4F5C}"/>
              </a:ext>
            </a:extLst>
          </p:cNvPr>
          <p:cNvSpPr txBox="1"/>
          <p:nvPr/>
        </p:nvSpPr>
        <p:spPr>
          <a:xfrm>
            <a:off x="0" y="567876"/>
            <a:ext cx="5997388" cy="1631216"/>
          </a:xfrm>
          <a:prstGeom prst="rect">
            <a:avLst/>
          </a:prstGeom>
          <a:noFill/>
        </p:spPr>
        <p:txBody>
          <a:bodyPr wrap="square">
            <a:spAutoFit/>
          </a:bodyPr>
          <a:lstStyle/>
          <a:p>
            <a:pPr algn="just">
              <a:lnSpc>
                <a:spcPct val="100000"/>
              </a:lnSpc>
            </a:pPr>
            <a:r>
              <a:rPr lang="es-ES" sz="2000" b="0" i="0" u="none" strike="noStrike" baseline="0" dirty="0">
                <a:latin typeface="Raleway-Regular"/>
              </a:rPr>
              <a:t>Considerando el nivel más general, </a:t>
            </a:r>
            <a:r>
              <a:rPr lang="es-ES" sz="2000" b="1" i="0" u="none" strike="noStrike" baseline="0" dirty="0">
                <a:latin typeface="Raleway-Bold"/>
              </a:rPr>
              <a:t>el proceso se organiza en seis fases principales</a:t>
            </a:r>
            <a:r>
              <a:rPr lang="es-ES" sz="2000" b="0" i="0" u="none" strike="noStrike" baseline="0" dirty="0">
                <a:latin typeface="Raleway-Regular"/>
              </a:rPr>
              <a:t>. Cada una de estas fases se dividen, a su vez, en distintas tareas generales que representarían el segundo nivel de abstracción.</a:t>
            </a:r>
          </a:p>
        </p:txBody>
      </p:sp>
      <p:sp>
        <p:nvSpPr>
          <p:cNvPr id="11" name="CuadroTexto 10">
            <a:extLst>
              <a:ext uri="{FF2B5EF4-FFF2-40B4-BE49-F238E27FC236}">
                <a16:creationId xmlns:a16="http://schemas.microsoft.com/office/drawing/2014/main" id="{4C24792F-5A3C-9A95-4C6D-BFB403278F18}"/>
              </a:ext>
            </a:extLst>
          </p:cNvPr>
          <p:cNvSpPr txBox="1"/>
          <p:nvPr/>
        </p:nvSpPr>
        <p:spPr>
          <a:xfrm>
            <a:off x="8114767" y="2651852"/>
            <a:ext cx="4087140" cy="1938992"/>
          </a:xfrm>
          <a:prstGeom prst="rect">
            <a:avLst/>
          </a:prstGeom>
          <a:solidFill>
            <a:schemeClr val="bg1"/>
          </a:solidFill>
        </p:spPr>
        <p:txBody>
          <a:bodyPr wrap="square">
            <a:spAutoFit/>
          </a:bodyPr>
          <a:lstStyle/>
          <a:p>
            <a:pPr algn="just">
              <a:lnSpc>
                <a:spcPct val="100000"/>
              </a:lnSpc>
            </a:pPr>
            <a:r>
              <a:rPr lang="es-ES" sz="2000" b="0" i="0" u="none" strike="noStrike" baseline="0" dirty="0">
                <a:latin typeface="Raleway-Regular"/>
              </a:rPr>
              <a:t>Las tareas generales darán paso a otras tareas más específicas, las cuales describen cada una de las acciones que se deben desarrollar en las situaciones específicas. </a:t>
            </a:r>
            <a:endParaRPr lang="es-ES" sz="2000" dirty="0"/>
          </a:p>
        </p:txBody>
      </p:sp>
      <p:sp>
        <p:nvSpPr>
          <p:cNvPr id="13" name="CuadroTexto 12">
            <a:extLst>
              <a:ext uri="{FF2B5EF4-FFF2-40B4-BE49-F238E27FC236}">
                <a16:creationId xmlns:a16="http://schemas.microsoft.com/office/drawing/2014/main" id="{1E0F6EDA-6E54-0D6F-3D0B-534B2613876C}"/>
              </a:ext>
            </a:extLst>
          </p:cNvPr>
          <p:cNvSpPr txBox="1"/>
          <p:nvPr/>
        </p:nvSpPr>
        <p:spPr>
          <a:xfrm>
            <a:off x="8145" y="5990847"/>
            <a:ext cx="12192002" cy="877163"/>
          </a:xfrm>
          <a:prstGeom prst="rect">
            <a:avLst/>
          </a:prstGeom>
          <a:solidFill>
            <a:schemeClr val="bg1"/>
          </a:solidFill>
        </p:spPr>
        <p:txBody>
          <a:bodyPr wrap="square">
            <a:spAutoFit/>
          </a:bodyPr>
          <a:lstStyle/>
          <a:p>
            <a:pPr algn="just">
              <a:lnSpc>
                <a:spcPct val="100000"/>
              </a:lnSpc>
            </a:pPr>
            <a:r>
              <a:rPr lang="es-ES" sz="1700" b="0" i="0" u="none" strike="noStrike" baseline="0" dirty="0">
                <a:latin typeface="Raleway-Regular"/>
              </a:rPr>
              <a:t>Por ejemplo, en la fase 4 del proceso “Modelado”, existe una tarea general llamada “Seleccionar técnica de modelado”; dentro de esta existirán dos tareas especializadas llamadas “Técnicas de modelado” y “Supuestos del modelado”. Finalmente, el último nivel define las acciones, decisiones y los resultados sobre el proyecto </a:t>
            </a:r>
            <a:r>
              <a:rPr lang="es-ES" sz="1700" i="1" dirty="0">
                <a:latin typeface="Raleway-Italic"/>
              </a:rPr>
              <a:t>de Ciencia de Datos.</a:t>
            </a:r>
            <a:endParaRPr lang="es-ES" sz="1700" dirty="0"/>
          </a:p>
        </p:txBody>
      </p:sp>
    </p:spTree>
    <p:extLst>
      <p:ext uri="{BB962C8B-B14F-4D97-AF65-F5344CB8AC3E}">
        <p14:creationId xmlns:p14="http://schemas.microsoft.com/office/powerpoint/2010/main" val="6084163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494F41-C0F4-E27B-6989-A4C010014A40}"/>
              </a:ext>
            </a:extLst>
          </p:cNvPr>
          <p:cNvSpPr>
            <a:spLocks noGrp="1"/>
          </p:cNvSpPr>
          <p:nvPr>
            <p:ph type="title"/>
          </p:nvPr>
        </p:nvSpPr>
        <p:spPr>
          <a:xfrm>
            <a:off x="170329" y="149973"/>
            <a:ext cx="11878236" cy="567204"/>
          </a:xfrm>
        </p:spPr>
        <p:txBody>
          <a:bodyPr>
            <a:normAutofit fontScale="90000"/>
          </a:bodyPr>
          <a:lstStyle/>
          <a:p>
            <a:r>
              <a:rPr lang="es-ES" dirty="0"/>
              <a:t>1. Comprensión del negocio</a:t>
            </a:r>
          </a:p>
        </p:txBody>
      </p:sp>
      <p:sp>
        <p:nvSpPr>
          <p:cNvPr id="3" name="Marcador de contenido 2">
            <a:extLst>
              <a:ext uri="{FF2B5EF4-FFF2-40B4-BE49-F238E27FC236}">
                <a16:creationId xmlns:a16="http://schemas.microsoft.com/office/drawing/2014/main" id="{55B9C4B4-08F8-F6C6-427B-3E9376DC9DAA}"/>
              </a:ext>
            </a:extLst>
          </p:cNvPr>
          <p:cNvSpPr>
            <a:spLocks noGrp="1"/>
          </p:cNvSpPr>
          <p:nvPr>
            <p:ph idx="1"/>
          </p:nvPr>
        </p:nvSpPr>
        <p:spPr>
          <a:xfrm>
            <a:off x="121023" y="1358764"/>
            <a:ext cx="11878236" cy="2029199"/>
          </a:xfrm>
        </p:spPr>
        <p:txBody>
          <a:bodyPr/>
          <a:lstStyle/>
          <a:p>
            <a:pPr marL="0" indent="0" algn="just">
              <a:buNone/>
            </a:pPr>
            <a:r>
              <a:rPr lang="es-ES" sz="2400" b="0" i="0" u="none" strike="noStrike" baseline="0" dirty="0">
                <a:latin typeface="Raleway-Regular"/>
              </a:rPr>
              <a:t>En esta tarea es necesario obtener toda la información posible sobre los objetivos desde el punto de vista comercial. Esta tarea es fundamental realizarla correctamente, ya que su objetivo es clarificar los problemas que se plantean, definiendo los objetivos y los recursos necesarios.</a:t>
            </a:r>
          </a:p>
          <a:p>
            <a:endParaRPr lang="es-ES" dirty="0"/>
          </a:p>
        </p:txBody>
      </p:sp>
      <p:pic>
        <p:nvPicPr>
          <p:cNvPr id="4" name="Imagen 3">
            <a:extLst>
              <a:ext uri="{FF2B5EF4-FFF2-40B4-BE49-F238E27FC236}">
                <a16:creationId xmlns:a16="http://schemas.microsoft.com/office/drawing/2014/main" id="{8AFBBA83-7059-EF3F-C427-6977FD28B94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 y="3084554"/>
            <a:ext cx="12149872" cy="2868011"/>
          </a:xfrm>
          <a:prstGeom prst="rect">
            <a:avLst/>
          </a:prstGeom>
        </p:spPr>
      </p:pic>
    </p:spTree>
    <p:extLst>
      <p:ext uri="{BB962C8B-B14F-4D97-AF65-F5344CB8AC3E}">
        <p14:creationId xmlns:p14="http://schemas.microsoft.com/office/powerpoint/2010/main" val="1793165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C13A28A1-BC22-915C-0EEA-91C7D2B21181}"/>
              </a:ext>
            </a:extLst>
          </p:cNvPr>
          <p:cNvSpPr>
            <a:spLocks noGrp="1"/>
          </p:cNvSpPr>
          <p:nvPr>
            <p:ph idx="1"/>
          </p:nvPr>
        </p:nvSpPr>
        <p:spPr>
          <a:xfrm>
            <a:off x="263518" y="412376"/>
            <a:ext cx="5699268" cy="6051177"/>
          </a:xfrm>
        </p:spPr>
        <p:txBody>
          <a:bodyPr>
            <a:normAutofit/>
          </a:bodyPr>
          <a:lstStyle/>
          <a:p>
            <a:pPr algn="just"/>
            <a:endParaRPr lang="es-ES" sz="1800" dirty="0"/>
          </a:p>
          <a:p>
            <a:pPr algn="just"/>
            <a:r>
              <a:rPr lang="es-ES" sz="1800" dirty="0"/>
              <a:t>La recopilación de datos es costosa. Se necesita dinero para extraer los datos también para la creación de rutas o conductos (pipelines) hacia las  bases de datos o lagos de datos a través del proceso de extracción, transformación y carga (ETL).</a:t>
            </a:r>
          </a:p>
          <a:p>
            <a:endParaRPr lang="es-ES" sz="1800" dirty="0"/>
          </a:p>
          <a:p>
            <a:pPr algn="just"/>
            <a:r>
              <a:rPr lang="es-ES" sz="1800" dirty="0"/>
              <a:t>Los costos de almacenamiento son otro factor no solo la compra o el alquiler de la infraestructura, sino la mano de obra especializada  asociada con mantener todo en funcionamiento.</a:t>
            </a:r>
          </a:p>
          <a:p>
            <a:endParaRPr lang="es-ES" sz="1800" dirty="0"/>
          </a:p>
          <a:p>
            <a:pPr algn="just"/>
            <a:r>
              <a:rPr lang="es-ES" sz="1800" dirty="0"/>
              <a:t>Según Forbes (Meehan, 2019) se estima que hasta el 90% de los datos nunca se analizan. De hecho, es tan grande que Gartner ha acuñado un término llamado "datos oscuros". </a:t>
            </a:r>
            <a:r>
              <a:rPr lang="es-ES" sz="1800" dirty="0" err="1"/>
              <a:t>Dark</a:t>
            </a:r>
            <a:r>
              <a:rPr lang="es-ES" sz="1800" dirty="0"/>
              <a:t> Data describe los activos de información que las organizaciones recopilan, procesan y almacenan durante las actividades comerciales regulares, pero que generalmente no se utilizan para otros fines.</a:t>
            </a:r>
          </a:p>
        </p:txBody>
      </p:sp>
      <p:pic>
        <p:nvPicPr>
          <p:cNvPr id="5" name="Picture 4" descr="Números de la bolsa de valores">
            <a:extLst>
              <a:ext uri="{FF2B5EF4-FFF2-40B4-BE49-F238E27FC236}">
                <a16:creationId xmlns:a16="http://schemas.microsoft.com/office/drawing/2014/main" id="{12B137B3-F95E-E9A4-4BE2-6FDC366E42EB}"/>
              </a:ext>
            </a:extLst>
          </p:cNvPr>
          <p:cNvPicPr>
            <a:picLocks noChangeAspect="1"/>
          </p:cNvPicPr>
          <p:nvPr/>
        </p:nvPicPr>
        <p:blipFill rotWithShape="1">
          <a:blip r:embed="rId2"/>
          <a:srcRect l="20112" r="21850"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2165488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DC30E08-C9AC-BD18-AF5B-1EACFDB5F2FB}"/>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l="1077" t="7001" r="1350" b="6253"/>
          <a:stretch/>
        </p:blipFill>
        <p:spPr>
          <a:xfrm>
            <a:off x="0" y="607236"/>
            <a:ext cx="12192000" cy="4919908"/>
          </a:xfrm>
          <a:prstGeom prst="rect">
            <a:avLst/>
          </a:prstGeom>
        </p:spPr>
      </p:pic>
      <p:sp>
        <p:nvSpPr>
          <p:cNvPr id="2" name="Título 1">
            <a:extLst>
              <a:ext uri="{FF2B5EF4-FFF2-40B4-BE49-F238E27FC236}">
                <a16:creationId xmlns:a16="http://schemas.microsoft.com/office/drawing/2014/main" id="{F2494F41-C0F4-E27B-6989-A4C010014A40}"/>
              </a:ext>
            </a:extLst>
          </p:cNvPr>
          <p:cNvSpPr>
            <a:spLocks noGrp="1"/>
          </p:cNvSpPr>
          <p:nvPr>
            <p:ph type="title"/>
          </p:nvPr>
        </p:nvSpPr>
        <p:spPr>
          <a:xfrm>
            <a:off x="287611" y="1"/>
            <a:ext cx="8919142" cy="806824"/>
          </a:xfrm>
        </p:spPr>
        <p:txBody>
          <a:bodyPr>
            <a:normAutofit/>
          </a:bodyPr>
          <a:lstStyle/>
          <a:p>
            <a:r>
              <a:rPr lang="es-ES" dirty="0"/>
              <a:t>2. Comprensión de los datos</a:t>
            </a:r>
          </a:p>
        </p:txBody>
      </p:sp>
      <p:sp>
        <p:nvSpPr>
          <p:cNvPr id="3" name="Marcador de contenido 2">
            <a:extLst>
              <a:ext uri="{FF2B5EF4-FFF2-40B4-BE49-F238E27FC236}">
                <a16:creationId xmlns:a16="http://schemas.microsoft.com/office/drawing/2014/main" id="{55B9C4B4-08F8-F6C6-427B-3E9376DC9DAA}"/>
              </a:ext>
            </a:extLst>
          </p:cNvPr>
          <p:cNvSpPr>
            <a:spLocks noGrp="1"/>
          </p:cNvSpPr>
          <p:nvPr>
            <p:ph idx="1"/>
          </p:nvPr>
        </p:nvSpPr>
        <p:spPr>
          <a:xfrm>
            <a:off x="6248398" y="3101792"/>
            <a:ext cx="5827059" cy="3137646"/>
          </a:xfrm>
        </p:spPr>
        <p:txBody>
          <a:bodyPr>
            <a:normAutofit/>
          </a:bodyPr>
          <a:lstStyle/>
          <a:p>
            <a:pPr marL="0" indent="0" algn="just">
              <a:buNone/>
            </a:pPr>
            <a:r>
              <a:rPr lang="es-ES" sz="3000" b="1" i="0" u="none" strike="noStrike" baseline="0" dirty="0">
                <a:latin typeface="Raleway-Bold"/>
              </a:rPr>
              <a:t>Esta fase es casi siempre la de más larga duración</a:t>
            </a:r>
            <a:r>
              <a:rPr lang="es-ES" sz="3000" b="0" i="0" u="none" strike="noStrike" baseline="0" dirty="0">
                <a:latin typeface="Raleway-Regular"/>
              </a:rPr>
              <a:t>, ya que se deben recolectar todos datos, realizar su descripción y realizar un procedimiento completo de exploración para verificar su calidad e integridad</a:t>
            </a:r>
            <a:r>
              <a:rPr lang="es-ES" sz="3200" b="0" i="0" u="none" strike="noStrike" baseline="0" dirty="0">
                <a:latin typeface="Raleway-Regular"/>
              </a:rPr>
              <a:t>.</a:t>
            </a:r>
          </a:p>
          <a:p>
            <a:pPr marL="0" indent="0">
              <a:buNone/>
            </a:pPr>
            <a:endParaRPr lang="es-ES" dirty="0"/>
          </a:p>
        </p:txBody>
      </p:sp>
    </p:spTree>
    <p:extLst>
      <p:ext uri="{BB962C8B-B14F-4D97-AF65-F5344CB8AC3E}">
        <p14:creationId xmlns:p14="http://schemas.microsoft.com/office/powerpoint/2010/main" val="42217710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0158CE5A-8435-9093-0016-6C2CAF205033}"/>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l="1199" t="8874" b="4949"/>
          <a:stretch/>
        </p:blipFill>
        <p:spPr>
          <a:xfrm>
            <a:off x="120630" y="1299879"/>
            <a:ext cx="12049350" cy="4527177"/>
          </a:xfrm>
          <a:prstGeom prst="rect">
            <a:avLst/>
          </a:prstGeom>
        </p:spPr>
      </p:pic>
      <p:sp>
        <p:nvSpPr>
          <p:cNvPr id="2" name="Título 1">
            <a:extLst>
              <a:ext uri="{FF2B5EF4-FFF2-40B4-BE49-F238E27FC236}">
                <a16:creationId xmlns:a16="http://schemas.microsoft.com/office/drawing/2014/main" id="{901F9F7E-12A8-6AA8-6E6F-3750275958E8}"/>
              </a:ext>
            </a:extLst>
          </p:cNvPr>
          <p:cNvSpPr>
            <a:spLocks noGrp="1"/>
          </p:cNvSpPr>
          <p:nvPr>
            <p:ph type="title"/>
          </p:nvPr>
        </p:nvSpPr>
        <p:spPr>
          <a:xfrm>
            <a:off x="0" y="-152404"/>
            <a:ext cx="10927976" cy="887506"/>
          </a:xfrm>
        </p:spPr>
        <p:txBody>
          <a:bodyPr>
            <a:normAutofit/>
          </a:bodyPr>
          <a:lstStyle/>
          <a:p>
            <a:r>
              <a:rPr lang="es-ES" sz="4200" dirty="0"/>
              <a:t>3. Preparación de los datos</a:t>
            </a:r>
          </a:p>
        </p:txBody>
      </p:sp>
      <p:sp>
        <p:nvSpPr>
          <p:cNvPr id="5" name="Marcador de contenido 2">
            <a:extLst>
              <a:ext uri="{FF2B5EF4-FFF2-40B4-BE49-F238E27FC236}">
                <a16:creationId xmlns:a16="http://schemas.microsoft.com/office/drawing/2014/main" id="{ED2BC3B4-3142-F362-7E2C-2444581AA8E6}"/>
              </a:ext>
            </a:extLst>
          </p:cNvPr>
          <p:cNvSpPr txBox="1">
            <a:spLocks/>
          </p:cNvSpPr>
          <p:nvPr/>
        </p:nvSpPr>
        <p:spPr>
          <a:xfrm>
            <a:off x="26108" y="936315"/>
            <a:ext cx="7907657" cy="26271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ES" sz="2200" dirty="0">
                <a:latin typeface="Raleway-Regular"/>
              </a:rPr>
              <a:t>En la fase de preparación de datos, se procederá a </a:t>
            </a:r>
            <a:r>
              <a:rPr lang="es-ES" sz="2200" b="1" dirty="0">
                <a:latin typeface="Raleway-Bold"/>
              </a:rPr>
              <a:t>la adaptación del conjunto de datos seleccionados para su utilización en el análisis de </a:t>
            </a:r>
            <a:r>
              <a:rPr lang="es-ES" sz="2200" b="1" i="1" dirty="0">
                <a:latin typeface="Raleway-BoldItalic"/>
              </a:rPr>
              <a:t> datos y Machine </a:t>
            </a:r>
            <a:r>
              <a:rPr lang="es-ES" sz="2200" b="1" i="1" dirty="0" err="1">
                <a:latin typeface="Raleway-BoldItalic"/>
              </a:rPr>
              <a:t>Learning</a:t>
            </a:r>
            <a:r>
              <a:rPr lang="es-ES" sz="2200" dirty="0">
                <a:latin typeface="Raleway-Regular"/>
              </a:rPr>
              <a:t>. Se realizarán acciones como seleccionar un subconjunto de datos, limpiarlos para mejorar su calidad o crear nuevos datos a partir de los seleccionados.</a:t>
            </a:r>
          </a:p>
        </p:txBody>
      </p:sp>
      <p:sp>
        <p:nvSpPr>
          <p:cNvPr id="6" name="Marcador de contenido 2">
            <a:extLst>
              <a:ext uri="{FF2B5EF4-FFF2-40B4-BE49-F238E27FC236}">
                <a16:creationId xmlns:a16="http://schemas.microsoft.com/office/drawing/2014/main" id="{DD5BF152-55D3-4AB0-1906-E53FE580F30D}"/>
              </a:ext>
            </a:extLst>
          </p:cNvPr>
          <p:cNvSpPr txBox="1">
            <a:spLocks/>
          </p:cNvSpPr>
          <p:nvPr/>
        </p:nvSpPr>
        <p:spPr>
          <a:xfrm>
            <a:off x="120630" y="5710524"/>
            <a:ext cx="11874146" cy="1120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ES" sz="2400" b="1" dirty="0">
                <a:latin typeface="Raleway-Bold"/>
              </a:rPr>
              <a:t>También se estudiarán las posibles anomalías de los datos</a:t>
            </a:r>
            <a:r>
              <a:rPr lang="es-ES" sz="2400" dirty="0">
                <a:latin typeface="Raleway-Regular"/>
              </a:rPr>
              <a:t>, como huecos vacíos en los atributos y la subsanación en caso de ser motivo de errores o de mantenerlos debido a causas válidas.</a:t>
            </a:r>
            <a:endParaRPr lang="es-ES" sz="2400" dirty="0"/>
          </a:p>
        </p:txBody>
      </p:sp>
    </p:spTree>
    <p:extLst>
      <p:ext uri="{BB962C8B-B14F-4D97-AF65-F5344CB8AC3E}">
        <p14:creationId xmlns:p14="http://schemas.microsoft.com/office/powerpoint/2010/main" val="35956344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contenido 4">
            <a:extLst>
              <a:ext uri="{FF2B5EF4-FFF2-40B4-BE49-F238E27FC236}">
                <a16:creationId xmlns:a16="http://schemas.microsoft.com/office/drawing/2014/main" id="{924244E6-768E-D438-037B-49F9C5ADAC58}"/>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94268" y="1659127"/>
            <a:ext cx="12097733" cy="4055188"/>
          </a:xfrm>
          <a:prstGeom prst="rect">
            <a:avLst/>
          </a:prstGeom>
        </p:spPr>
      </p:pic>
      <p:sp>
        <p:nvSpPr>
          <p:cNvPr id="2" name="Título 1">
            <a:extLst>
              <a:ext uri="{FF2B5EF4-FFF2-40B4-BE49-F238E27FC236}">
                <a16:creationId xmlns:a16="http://schemas.microsoft.com/office/drawing/2014/main" id="{901F9F7E-12A8-6AA8-6E6F-3750275958E8}"/>
              </a:ext>
            </a:extLst>
          </p:cNvPr>
          <p:cNvSpPr>
            <a:spLocks noGrp="1"/>
          </p:cNvSpPr>
          <p:nvPr>
            <p:ph type="title"/>
          </p:nvPr>
        </p:nvSpPr>
        <p:spPr>
          <a:xfrm>
            <a:off x="26111" y="8961"/>
            <a:ext cx="10927976" cy="887506"/>
          </a:xfrm>
        </p:spPr>
        <p:txBody>
          <a:bodyPr>
            <a:normAutofit/>
          </a:bodyPr>
          <a:lstStyle/>
          <a:p>
            <a:r>
              <a:rPr lang="es-ES" dirty="0"/>
              <a:t>4. Modelado</a:t>
            </a:r>
          </a:p>
        </p:txBody>
      </p:sp>
      <p:sp>
        <p:nvSpPr>
          <p:cNvPr id="5" name="Marcador de contenido 2">
            <a:extLst>
              <a:ext uri="{FF2B5EF4-FFF2-40B4-BE49-F238E27FC236}">
                <a16:creationId xmlns:a16="http://schemas.microsoft.com/office/drawing/2014/main" id="{ED2BC3B4-3142-F362-7E2C-2444581AA8E6}"/>
              </a:ext>
            </a:extLst>
          </p:cNvPr>
          <p:cNvSpPr txBox="1">
            <a:spLocks/>
          </p:cNvSpPr>
          <p:nvPr/>
        </p:nvSpPr>
        <p:spPr>
          <a:xfrm>
            <a:off x="94268" y="1098860"/>
            <a:ext cx="12003464" cy="14433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ES" i="0" u="none" strike="noStrike" baseline="0" dirty="0">
                <a:latin typeface="Raleway Regular" pitchFamily="2" charset="0"/>
              </a:rPr>
              <a:t>En esta fase, se escogerán las técnicas de Machine </a:t>
            </a:r>
            <a:r>
              <a:rPr lang="es-ES" i="0" u="none" strike="noStrike" baseline="0" dirty="0" err="1">
                <a:latin typeface="Raleway Regular" pitchFamily="2" charset="0"/>
              </a:rPr>
              <a:t>Learning</a:t>
            </a:r>
            <a:r>
              <a:rPr lang="es-ES" i="0" u="none" strike="noStrike" baseline="0" dirty="0">
                <a:latin typeface="Raleway Regular" pitchFamily="2" charset="0"/>
              </a:rPr>
              <a:t> (ML) que mejor se adapten a los objetivos (objetivos de Data </a:t>
            </a:r>
            <a:r>
              <a:rPr lang="es-ES" dirty="0" err="1">
                <a:latin typeface="Raleway Regular" pitchFamily="2" charset="0"/>
              </a:rPr>
              <a:t>S</a:t>
            </a:r>
            <a:r>
              <a:rPr lang="es-ES" i="0" u="none" strike="noStrike" baseline="0" dirty="0" err="1">
                <a:latin typeface="Raleway Regular" pitchFamily="2" charset="0"/>
              </a:rPr>
              <a:t>cience</a:t>
            </a:r>
            <a:r>
              <a:rPr lang="es-ES" i="0" u="none" strike="noStrike" baseline="0" dirty="0">
                <a:latin typeface="Raleway Regular" pitchFamily="2" charset="0"/>
              </a:rPr>
              <a:t>) propuestos en el proyecto.</a:t>
            </a:r>
            <a:endParaRPr lang="es-ES" sz="1800" dirty="0">
              <a:latin typeface="Raleway Regular" pitchFamily="2" charset="0"/>
            </a:endParaRPr>
          </a:p>
          <a:p>
            <a:pPr marL="0" indent="0" algn="just">
              <a:buNone/>
            </a:pPr>
            <a:endParaRPr lang="es-ES" sz="2200" dirty="0"/>
          </a:p>
        </p:txBody>
      </p:sp>
      <p:sp>
        <p:nvSpPr>
          <p:cNvPr id="12" name="CuadroTexto 11">
            <a:extLst>
              <a:ext uri="{FF2B5EF4-FFF2-40B4-BE49-F238E27FC236}">
                <a16:creationId xmlns:a16="http://schemas.microsoft.com/office/drawing/2014/main" id="{FA4B3140-34E7-8476-96FC-A317E3D93530}"/>
              </a:ext>
            </a:extLst>
          </p:cNvPr>
          <p:cNvSpPr txBox="1"/>
          <p:nvPr/>
        </p:nvSpPr>
        <p:spPr>
          <a:xfrm flipH="1">
            <a:off x="452718" y="5818152"/>
            <a:ext cx="11286563" cy="954107"/>
          </a:xfrm>
          <a:prstGeom prst="rect">
            <a:avLst/>
          </a:prstGeom>
          <a:noFill/>
        </p:spPr>
        <p:txBody>
          <a:bodyPr wrap="square" rtlCol="0">
            <a:spAutoFit/>
          </a:bodyPr>
          <a:lstStyle/>
          <a:p>
            <a:pPr algn="just"/>
            <a:r>
              <a:rPr lang="es-ES" sz="2800" dirty="0">
                <a:latin typeface="Raleway Regular" pitchFamily="2" charset="0"/>
              </a:rPr>
              <a:t>Cada técnica de ML está orientada a resultados diferentes, por lo que unas técnicas son más adecuadas que otras. </a:t>
            </a:r>
          </a:p>
        </p:txBody>
      </p:sp>
    </p:spTree>
    <p:extLst>
      <p:ext uri="{BB962C8B-B14F-4D97-AF65-F5344CB8AC3E}">
        <p14:creationId xmlns:p14="http://schemas.microsoft.com/office/powerpoint/2010/main" val="38160231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0509CD-4727-8E73-3B94-93DE56320D7F}"/>
              </a:ext>
            </a:extLst>
          </p:cNvPr>
          <p:cNvSpPr>
            <a:spLocks noGrp="1"/>
          </p:cNvSpPr>
          <p:nvPr>
            <p:ph type="title"/>
          </p:nvPr>
        </p:nvSpPr>
        <p:spPr>
          <a:xfrm>
            <a:off x="0" y="18255"/>
            <a:ext cx="10515600" cy="1325563"/>
          </a:xfrm>
        </p:spPr>
        <p:txBody>
          <a:bodyPr/>
          <a:lstStyle/>
          <a:p>
            <a:r>
              <a:rPr lang="es-ES" dirty="0"/>
              <a:t>5. Evaluación</a:t>
            </a:r>
          </a:p>
        </p:txBody>
      </p:sp>
      <p:pic>
        <p:nvPicPr>
          <p:cNvPr id="4" name="Marcador de contenido 3">
            <a:extLst>
              <a:ext uri="{FF2B5EF4-FFF2-40B4-BE49-F238E27FC236}">
                <a16:creationId xmlns:a16="http://schemas.microsoft.com/office/drawing/2014/main" id="{212B910D-9B7E-58E2-5C8A-392FF3ADB642}"/>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 y="2091413"/>
            <a:ext cx="12192000" cy="3447357"/>
          </a:xfrm>
          <a:prstGeom prst="rect">
            <a:avLst/>
          </a:prstGeom>
        </p:spPr>
      </p:pic>
      <p:sp>
        <p:nvSpPr>
          <p:cNvPr id="6" name="CuadroTexto 5">
            <a:extLst>
              <a:ext uri="{FF2B5EF4-FFF2-40B4-BE49-F238E27FC236}">
                <a16:creationId xmlns:a16="http://schemas.microsoft.com/office/drawing/2014/main" id="{62308E6D-7F44-E3BB-CE9E-5EFAF34BC669}"/>
              </a:ext>
            </a:extLst>
          </p:cNvPr>
          <p:cNvSpPr txBox="1"/>
          <p:nvPr/>
        </p:nvSpPr>
        <p:spPr>
          <a:xfrm>
            <a:off x="645460" y="1319230"/>
            <a:ext cx="10757648" cy="1015663"/>
          </a:xfrm>
          <a:prstGeom prst="rect">
            <a:avLst/>
          </a:prstGeom>
          <a:noFill/>
        </p:spPr>
        <p:txBody>
          <a:bodyPr wrap="square">
            <a:spAutoFit/>
          </a:bodyPr>
          <a:lstStyle/>
          <a:p>
            <a:pPr algn="just"/>
            <a:r>
              <a:rPr lang="es-ES" sz="2000" b="0" i="0" u="none" strike="noStrike" baseline="0" dirty="0">
                <a:latin typeface="Raleway-Regular"/>
              </a:rPr>
              <a:t>Esta fase se encarga de </a:t>
            </a:r>
            <a:r>
              <a:rPr lang="es-ES" sz="2000" b="1" i="0" u="none" strike="noStrike" baseline="0" dirty="0">
                <a:latin typeface="Raleway-Bold"/>
              </a:rPr>
              <a:t>evaluar los modelos generados, pero desde el punto de vista de los objetivos de negocios marcados </a:t>
            </a:r>
            <a:r>
              <a:rPr lang="es-ES" sz="2000" b="0" i="0" u="none" strike="noStrike" baseline="0" dirty="0">
                <a:latin typeface="Raleway-Regular"/>
              </a:rPr>
              <a:t>en lugar de los objetivos de </a:t>
            </a:r>
            <a:r>
              <a:rPr lang="es-ES" sz="2000" b="0" i="1" u="none" strike="noStrike" baseline="0" dirty="0">
                <a:latin typeface="Raleway-Italic"/>
              </a:rPr>
              <a:t>Data </a:t>
            </a:r>
            <a:r>
              <a:rPr lang="es-ES" sz="2000" b="0" i="1" u="none" strike="noStrike" baseline="0" dirty="0" err="1">
                <a:latin typeface="Raleway-Italic"/>
              </a:rPr>
              <a:t>Science</a:t>
            </a:r>
            <a:r>
              <a:rPr lang="es-ES" sz="2000" b="0" i="1" u="none" strike="noStrike" baseline="0" dirty="0">
                <a:latin typeface="Raleway-Italic"/>
              </a:rPr>
              <a:t> </a:t>
            </a:r>
            <a:r>
              <a:rPr lang="es-ES" sz="2000" b="0" i="0" u="none" strike="noStrike" baseline="0" dirty="0">
                <a:latin typeface="Raleway-Regular"/>
              </a:rPr>
              <a:t>como en la anterior fase.</a:t>
            </a:r>
          </a:p>
        </p:txBody>
      </p:sp>
      <p:sp>
        <p:nvSpPr>
          <p:cNvPr id="8" name="CuadroTexto 7">
            <a:extLst>
              <a:ext uri="{FF2B5EF4-FFF2-40B4-BE49-F238E27FC236}">
                <a16:creationId xmlns:a16="http://schemas.microsoft.com/office/drawing/2014/main" id="{232C6880-8FD5-6C7C-AC39-033BFED9B48B}"/>
              </a:ext>
            </a:extLst>
          </p:cNvPr>
          <p:cNvSpPr txBox="1"/>
          <p:nvPr/>
        </p:nvSpPr>
        <p:spPr>
          <a:xfrm>
            <a:off x="98608" y="2828835"/>
            <a:ext cx="5163673" cy="1200329"/>
          </a:xfrm>
          <a:prstGeom prst="rect">
            <a:avLst/>
          </a:prstGeom>
          <a:noFill/>
        </p:spPr>
        <p:txBody>
          <a:bodyPr wrap="square">
            <a:spAutoFit/>
          </a:bodyPr>
          <a:lstStyle/>
          <a:p>
            <a:pPr algn="just"/>
            <a:r>
              <a:rPr lang="es-ES" sz="1800" b="0" i="0" u="none" strike="noStrike" baseline="0" dirty="0">
                <a:latin typeface="Raleway-Regular"/>
              </a:rPr>
              <a:t>En esta evaluación se comprueba que el (los) modelo(s) cumple(n) con los objetivos y, de esta forma, permitir pasar a la siguiente y última fase </a:t>
            </a:r>
            <a:r>
              <a:rPr lang="es-ES" sz="1800" b="0" i="1" u="none" strike="noStrike" baseline="0" dirty="0">
                <a:latin typeface="Raleway-Italic"/>
              </a:rPr>
              <a:t>CRISP-DM</a:t>
            </a:r>
            <a:endParaRPr lang="es-ES" dirty="0"/>
          </a:p>
        </p:txBody>
      </p:sp>
      <p:sp>
        <p:nvSpPr>
          <p:cNvPr id="10" name="CuadroTexto 9">
            <a:extLst>
              <a:ext uri="{FF2B5EF4-FFF2-40B4-BE49-F238E27FC236}">
                <a16:creationId xmlns:a16="http://schemas.microsoft.com/office/drawing/2014/main" id="{70C7833E-0C5F-90CB-C0CF-EAD494B76002}"/>
              </a:ext>
            </a:extLst>
          </p:cNvPr>
          <p:cNvSpPr txBox="1"/>
          <p:nvPr/>
        </p:nvSpPr>
        <p:spPr>
          <a:xfrm>
            <a:off x="4935068" y="4993122"/>
            <a:ext cx="7104531" cy="1692771"/>
          </a:xfrm>
          <a:prstGeom prst="rect">
            <a:avLst/>
          </a:prstGeom>
          <a:noFill/>
        </p:spPr>
        <p:txBody>
          <a:bodyPr wrap="square">
            <a:spAutoFit/>
          </a:bodyPr>
          <a:lstStyle/>
          <a:p>
            <a:pPr algn="just"/>
            <a:r>
              <a:rPr lang="es-ES" sz="2600" b="0" i="0" u="none" strike="noStrike" baseline="0" dirty="0">
                <a:latin typeface="Raleway-Regular"/>
              </a:rPr>
              <a:t>En caso de no cumplir los objetivos, se deberá volver a fases anteriores, donde el problema se haya detectado, tal y como indica el diagrama de fases </a:t>
            </a:r>
            <a:r>
              <a:rPr lang="es-ES" sz="2600" b="0" i="1" u="none" strike="noStrike" baseline="0" dirty="0">
                <a:latin typeface="Raleway-Italic"/>
              </a:rPr>
              <a:t>CRISP-DM.</a:t>
            </a:r>
            <a:endParaRPr lang="es-ES" sz="2600" dirty="0"/>
          </a:p>
        </p:txBody>
      </p:sp>
    </p:spTree>
    <p:extLst>
      <p:ext uri="{BB962C8B-B14F-4D97-AF65-F5344CB8AC3E}">
        <p14:creationId xmlns:p14="http://schemas.microsoft.com/office/powerpoint/2010/main" val="21207312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8AE7A8-659C-794D-BD8F-5E0D1BF36B5F}"/>
              </a:ext>
            </a:extLst>
          </p:cNvPr>
          <p:cNvSpPr>
            <a:spLocks noGrp="1"/>
          </p:cNvSpPr>
          <p:nvPr>
            <p:ph type="title"/>
          </p:nvPr>
        </p:nvSpPr>
        <p:spPr>
          <a:xfrm>
            <a:off x="407894" y="18256"/>
            <a:ext cx="10515600" cy="752710"/>
          </a:xfrm>
        </p:spPr>
        <p:txBody>
          <a:bodyPr/>
          <a:lstStyle/>
          <a:p>
            <a:r>
              <a:rPr lang="es-ES" dirty="0"/>
              <a:t>6. Despliegue</a:t>
            </a:r>
          </a:p>
        </p:txBody>
      </p:sp>
      <p:pic>
        <p:nvPicPr>
          <p:cNvPr id="4" name="Marcador de contenido 3">
            <a:extLst>
              <a:ext uri="{FF2B5EF4-FFF2-40B4-BE49-F238E27FC236}">
                <a16:creationId xmlns:a16="http://schemas.microsoft.com/office/drawing/2014/main" id="{200E21CE-72F1-A9C7-720F-52302E3F53EA}"/>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50651" y="2321864"/>
            <a:ext cx="11890697" cy="3514164"/>
          </a:xfrm>
          <a:prstGeom prst="rect">
            <a:avLst/>
          </a:prstGeom>
        </p:spPr>
      </p:pic>
      <p:sp>
        <p:nvSpPr>
          <p:cNvPr id="5" name="Marcador de contenido 2">
            <a:extLst>
              <a:ext uri="{FF2B5EF4-FFF2-40B4-BE49-F238E27FC236}">
                <a16:creationId xmlns:a16="http://schemas.microsoft.com/office/drawing/2014/main" id="{FA496DB9-62F1-F0F9-7553-8E14E1050810}"/>
              </a:ext>
            </a:extLst>
          </p:cNvPr>
          <p:cNvSpPr txBox="1">
            <a:spLocks/>
          </p:cNvSpPr>
          <p:nvPr/>
        </p:nvSpPr>
        <p:spPr>
          <a:xfrm>
            <a:off x="150651" y="1353169"/>
            <a:ext cx="7711397" cy="21609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ES" sz="2400" dirty="0">
                <a:latin typeface="Raleway Regular" pitchFamily="2" charset="0"/>
              </a:rPr>
              <a:t>Esta es la última fase de la guía </a:t>
            </a:r>
            <a:r>
              <a:rPr lang="es-ES" sz="2400" i="1" dirty="0">
                <a:latin typeface="Raleway Regular" pitchFamily="2" charset="0"/>
              </a:rPr>
              <a:t>CRISP-DM</a:t>
            </a:r>
            <a:r>
              <a:rPr lang="es-ES" sz="2400" dirty="0">
                <a:latin typeface="Raleway Regular" pitchFamily="2" charset="0"/>
              </a:rPr>
              <a:t>, la cual </a:t>
            </a:r>
            <a:r>
              <a:rPr lang="es-ES" sz="2400" b="1" dirty="0">
                <a:latin typeface="Raleway Regular" pitchFamily="2" charset="0"/>
              </a:rPr>
              <a:t>consiste en la puesta en ejecución del proyecto </a:t>
            </a:r>
            <a:r>
              <a:rPr lang="es-ES" sz="2400" dirty="0">
                <a:latin typeface="Raleway Regular" pitchFamily="2" charset="0"/>
              </a:rPr>
              <a:t>realizado en las fases anteriores, se </a:t>
            </a:r>
            <a:r>
              <a:rPr lang="es-ES" sz="2400" b="1" dirty="0">
                <a:latin typeface="Raleway Regular" pitchFamily="2" charset="0"/>
              </a:rPr>
              <a:t>informará al cliente </a:t>
            </a:r>
            <a:r>
              <a:rPr lang="es-ES" sz="2400" dirty="0">
                <a:latin typeface="Raleway Regular" pitchFamily="2" charset="0"/>
              </a:rPr>
              <a:t>(dirección de la empresa), en caso de no haber tomado parte en el proceso, </a:t>
            </a:r>
            <a:r>
              <a:rPr lang="es-ES" sz="2400" b="1" dirty="0">
                <a:latin typeface="Raleway Regular" pitchFamily="2" charset="0"/>
              </a:rPr>
              <a:t>de los resultados que se han obtenido</a:t>
            </a:r>
            <a:r>
              <a:rPr lang="es-ES" sz="2400" dirty="0">
                <a:latin typeface="Raleway Regular" pitchFamily="2" charset="0"/>
              </a:rPr>
              <a:t>.</a:t>
            </a:r>
            <a:endParaRPr lang="es-ES" sz="3600" dirty="0">
              <a:latin typeface="Raleway Regular" pitchFamily="2" charset="0"/>
            </a:endParaRPr>
          </a:p>
        </p:txBody>
      </p:sp>
    </p:spTree>
    <p:extLst>
      <p:ext uri="{BB962C8B-B14F-4D97-AF65-F5344CB8AC3E}">
        <p14:creationId xmlns:p14="http://schemas.microsoft.com/office/powerpoint/2010/main" val="12519557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hlinkClick r:id="rId2"/>
            <a:extLst>
              <a:ext uri="{FF2B5EF4-FFF2-40B4-BE49-F238E27FC236}">
                <a16:creationId xmlns:a16="http://schemas.microsoft.com/office/drawing/2014/main" id="{791FDEB9-7C93-FBA6-001A-181DF1E0CB3F}"/>
              </a:ext>
            </a:extLst>
          </p:cNvPr>
          <p:cNvPicPr>
            <a:picLocks noGrp="1" noChangeAspect="1"/>
          </p:cNvPicPr>
          <p:nvPr>
            <p:ph idx="1"/>
          </p:nvPr>
        </p:nvPicPr>
        <p:blipFill>
          <a:blip r:embed="rId3"/>
          <a:stretch>
            <a:fillRect/>
          </a:stretch>
        </p:blipFill>
        <p:spPr>
          <a:xfrm>
            <a:off x="1712260" y="732348"/>
            <a:ext cx="8130988" cy="6071841"/>
          </a:xfrm>
        </p:spPr>
      </p:pic>
      <p:sp>
        <p:nvSpPr>
          <p:cNvPr id="10" name="CuadroTexto 9">
            <a:extLst>
              <a:ext uri="{FF2B5EF4-FFF2-40B4-BE49-F238E27FC236}">
                <a16:creationId xmlns:a16="http://schemas.microsoft.com/office/drawing/2014/main" id="{3C043E0B-4D0D-F838-6204-C78B9A0E6A0D}"/>
              </a:ext>
            </a:extLst>
          </p:cNvPr>
          <p:cNvSpPr txBox="1"/>
          <p:nvPr/>
        </p:nvSpPr>
        <p:spPr>
          <a:xfrm>
            <a:off x="1183341" y="95799"/>
            <a:ext cx="9610165" cy="461665"/>
          </a:xfrm>
          <a:prstGeom prst="rect">
            <a:avLst/>
          </a:prstGeom>
          <a:noFill/>
        </p:spPr>
        <p:txBody>
          <a:bodyPr wrap="square">
            <a:spAutoFit/>
          </a:bodyPr>
          <a:lstStyle/>
          <a:p>
            <a:pPr algn="just"/>
            <a:r>
              <a:rPr lang="es-ES" sz="2400" b="1" i="0" dirty="0">
                <a:effectLst/>
                <a:latin typeface="Segoe UI" panose="020B0502040204020203" pitchFamily="34" charset="0"/>
              </a:rPr>
              <a:t>El ciclo de vida del proceso de ciencia de datos en equipo (TDSP)</a:t>
            </a:r>
          </a:p>
        </p:txBody>
      </p:sp>
    </p:spTree>
    <p:extLst>
      <p:ext uri="{BB962C8B-B14F-4D97-AF65-F5344CB8AC3E}">
        <p14:creationId xmlns:p14="http://schemas.microsoft.com/office/powerpoint/2010/main" val="11773302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hlinkClick r:id="rId2"/>
            <a:extLst>
              <a:ext uri="{FF2B5EF4-FFF2-40B4-BE49-F238E27FC236}">
                <a16:creationId xmlns:a16="http://schemas.microsoft.com/office/drawing/2014/main" id="{4F64B277-2ED7-DE2A-1A69-95237BA4D6D2}"/>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143435" y="342214"/>
            <a:ext cx="11857244" cy="6022727"/>
          </a:xfrm>
        </p:spPr>
      </p:pic>
    </p:spTree>
    <p:extLst>
      <p:ext uri="{BB962C8B-B14F-4D97-AF65-F5344CB8AC3E}">
        <p14:creationId xmlns:p14="http://schemas.microsoft.com/office/powerpoint/2010/main" val="41398926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6B73C7DC-81CB-A6FD-E5E9-61503FB73FDF}"/>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7584" y="518474"/>
            <a:ext cx="12056831" cy="5611356"/>
          </a:xfrm>
        </p:spPr>
      </p:pic>
    </p:spTree>
    <p:extLst>
      <p:ext uri="{BB962C8B-B14F-4D97-AF65-F5344CB8AC3E}">
        <p14:creationId xmlns:p14="http://schemas.microsoft.com/office/powerpoint/2010/main" val="251779373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5EE4BF59-98FC-0E83-30A2-B7B4A4ED2D18}"/>
              </a:ext>
            </a:extLst>
          </p:cNvPr>
          <p:cNvPicPr>
            <a:picLocks noGrp="1" noChangeAspect="1"/>
          </p:cNvPicPr>
          <p:nvPr>
            <p:ph idx="1"/>
          </p:nvPr>
        </p:nvPicPr>
        <p:blipFill>
          <a:blip r:embed="rId2"/>
          <a:stretch>
            <a:fillRect/>
          </a:stretch>
        </p:blipFill>
        <p:spPr>
          <a:xfrm>
            <a:off x="175987" y="170662"/>
            <a:ext cx="11840026" cy="6516676"/>
          </a:xfrm>
        </p:spPr>
      </p:pic>
    </p:spTree>
    <p:extLst>
      <p:ext uri="{BB962C8B-B14F-4D97-AF65-F5344CB8AC3E}">
        <p14:creationId xmlns:p14="http://schemas.microsoft.com/office/powerpoint/2010/main" val="9220649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9C9E1485-B289-0A16-D85D-08CAF7957188}"/>
              </a:ext>
            </a:extLst>
          </p:cNvPr>
          <p:cNvPicPr>
            <a:picLocks noGrp="1" noChangeAspect="1"/>
          </p:cNvPicPr>
          <p:nvPr>
            <p:ph idx="1"/>
          </p:nvPr>
        </p:nvPicPr>
        <p:blipFill>
          <a:blip r:embed="rId2"/>
          <a:stretch>
            <a:fillRect/>
          </a:stretch>
        </p:blipFill>
        <p:spPr>
          <a:xfrm>
            <a:off x="137804" y="179108"/>
            <a:ext cx="11919608" cy="6429081"/>
          </a:xfrm>
        </p:spPr>
      </p:pic>
    </p:spTree>
    <p:extLst>
      <p:ext uri="{BB962C8B-B14F-4D97-AF65-F5344CB8AC3E}">
        <p14:creationId xmlns:p14="http://schemas.microsoft.com/office/powerpoint/2010/main" val="1676212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66" name="Group 65">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70" name="Freeform: Shape 69">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 name="Freeform: Shape 70">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67" name="Group 66">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68" name="Freeform: Shape 67">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9" name="Freeform: Shape 68">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ítulo 1">
            <a:extLst>
              <a:ext uri="{FF2B5EF4-FFF2-40B4-BE49-F238E27FC236}">
                <a16:creationId xmlns:a16="http://schemas.microsoft.com/office/drawing/2014/main" id="{9F6C5182-57DA-838B-F933-4B7E1ACADBEC}"/>
              </a:ext>
            </a:extLst>
          </p:cNvPr>
          <p:cNvSpPr>
            <a:spLocks noGrp="1"/>
          </p:cNvSpPr>
          <p:nvPr>
            <p:ph type="title"/>
          </p:nvPr>
        </p:nvSpPr>
        <p:spPr>
          <a:xfrm>
            <a:off x="342507" y="406186"/>
            <a:ext cx="11849493" cy="2849974"/>
          </a:xfrm>
        </p:spPr>
        <p:txBody>
          <a:bodyPr vert="horz" lIns="91440" tIns="45720" rIns="91440" bIns="45720" rtlCol="0" anchor="b">
            <a:normAutofit/>
          </a:bodyPr>
          <a:lstStyle/>
          <a:p>
            <a:r>
              <a:rPr lang="en-US" sz="2300" kern="1200" dirty="0" err="1">
                <a:solidFill>
                  <a:schemeClr val="bg1"/>
                </a:solidFill>
                <a:latin typeface="+mj-lt"/>
                <a:ea typeface="+mj-ea"/>
                <a:cs typeface="+mj-cs"/>
              </a:rPr>
              <a:t>Tenemos</a:t>
            </a:r>
            <a:r>
              <a:rPr lang="en-US" sz="2300" kern="1200" dirty="0">
                <a:solidFill>
                  <a:schemeClr val="bg1"/>
                </a:solidFill>
                <a:latin typeface="+mj-lt"/>
                <a:ea typeface="+mj-ea"/>
                <a:cs typeface="+mj-cs"/>
              </a:rPr>
              <a:t> un </a:t>
            </a:r>
            <a:r>
              <a:rPr lang="en-US" sz="2300" kern="1200" dirty="0" err="1">
                <a:solidFill>
                  <a:schemeClr val="bg1"/>
                </a:solidFill>
                <a:latin typeface="+mj-lt"/>
                <a:ea typeface="+mj-ea"/>
                <a:cs typeface="+mj-cs"/>
              </a:rPr>
              <a:t>problema</a:t>
            </a:r>
            <a:r>
              <a:rPr lang="en-US" sz="2300" kern="1200" dirty="0">
                <a:solidFill>
                  <a:schemeClr val="bg1"/>
                </a:solidFill>
                <a:latin typeface="+mj-lt"/>
                <a:ea typeface="+mj-ea"/>
                <a:cs typeface="+mj-cs"/>
              </a:rPr>
              <a:t>: </a:t>
            </a:r>
            <a:r>
              <a:rPr lang="en-US" sz="2300" kern="1200" dirty="0" err="1">
                <a:solidFill>
                  <a:schemeClr val="bg1"/>
                </a:solidFill>
                <a:latin typeface="+mj-lt"/>
                <a:ea typeface="+mj-ea"/>
                <a:cs typeface="+mj-cs"/>
              </a:rPr>
              <a:t>Todos</a:t>
            </a:r>
            <a:r>
              <a:rPr lang="en-US" sz="2300" kern="1200" dirty="0">
                <a:solidFill>
                  <a:schemeClr val="bg1"/>
                </a:solidFill>
                <a:latin typeface="+mj-lt"/>
                <a:ea typeface="+mj-ea"/>
                <a:cs typeface="+mj-cs"/>
              </a:rPr>
              <a:t> </a:t>
            </a:r>
            <a:r>
              <a:rPr lang="en-US" sz="2300" kern="1200" dirty="0" err="1">
                <a:solidFill>
                  <a:schemeClr val="bg1"/>
                </a:solidFill>
                <a:latin typeface="+mj-lt"/>
                <a:ea typeface="+mj-ea"/>
                <a:cs typeface="+mj-cs"/>
              </a:rPr>
              <a:t>estos</a:t>
            </a:r>
            <a:r>
              <a:rPr lang="en-US" sz="2300" kern="1200" dirty="0">
                <a:solidFill>
                  <a:schemeClr val="bg1"/>
                </a:solidFill>
                <a:latin typeface="+mj-lt"/>
                <a:ea typeface="+mj-ea"/>
                <a:cs typeface="+mj-cs"/>
              </a:rPr>
              <a:t> </a:t>
            </a:r>
            <a:r>
              <a:rPr lang="en-US" sz="2300" kern="1200" dirty="0" err="1">
                <a:solidFill>
                  <a:schemeClr val="bg1"/>
                </a:solidFill>
                <a:latin typeface="+mj-lt"/>
                <a:ea typeface="+mj-ea"/>
                <a:cs typeface="+mj-cs"/>
              </a:rPr>
              <a:t>datos</a:t>
            </a:r>
            <a:r>
              <a:rPr lang="en-US" sz="2300" kern="1200" dirty="0">
                <a:solidFill>
                  <a:schemeClr val="bg1"/>
                </a:solidFill>
                <a:latin typeface="+mj-lt"/>
                <a:ea typeface="+mj-ea"/>
                <a:cs typeface="+mj-cs"/>
              </a:rPr>
              <a:t> se </a:t>
            </a:r>
            <a:r>
              <a:rPr lang="en-US" sz="2300" kern="1200" dirty="0" err="1">
                <a:solidFill>
                  <a:schemeClr val="bg1"/>
                </a:solidFill>
                <a:latin typeface="+mj-lt"/>
                <a:ea typeface="+mj-ea"/>
                <a:cs typeface="+mj-cs"/>
              </a:rPr>
              <a:t>recopilan</a:t>
            </a:r>
            <a:r>
              <a:rPr lang="en-US" sz="2300" kern="1200" dirty="0">
                <a:solidFill>
                  <a:schemeClr val="bg1"/>
                </a:solidFill>
                <a:latin typeface="+mj-lt"/>
                <a:ea typeface="+mj-ea"/>
                <a:cs typeface="+mj-cs"/>
              </a:rPr>
              <a:t> a un gran </a:t>
            </a:r>
            <a:r>
              <a:rPr lang="en-US" sz="2300" kern="1200" dirty="0" err="1">
                <a:solidFill>
                  <a:schemeClr val="bg1"/>
                </a:solidFill>
                <a:latin typeface="+mj-lt"/>
                <a:ea typeface="+mj-ea"/>
                <a:cs typeface="+mj-cs"/>
              </a:rPr>
              <a:t>costo</a:t>
            </a:r>
            <a:r>
              <a:rPr lang="en-US" sz="2300" kern="1200" dirty="0">
                <a:solidFill>
                  <a:schemeClr val="bg1"/>
                </a:solidFill>
                <a:latin typeface="+mj-lt"/>
                <a:ea typeface="+mj-ea"/>
                <a:cs typeface="+mj-cs"/>
              </a:rPr>
              <a:t>, </a:t>
            </a:r>
            <a:r>
              <a:rPr lang="en-US" sz="2300" kern="1200" dirty="0" err="1">
                <a:solidFill>
                  <a:schemeClr val="bg1"/>
                </a:solidFill>
                <a:latin typeface="+mj-lt"/>
                <a:ea typeface="+mj-ea"/>
                <a:cs typeface="+mj-cs"/>
              </a:rPr>
              <a:t>pero</a:t>
            </a:r>
            <a:r>
              <a:rPr lang="en-US" sz="2300" kern="1200" dirty="0">
                <a:solidFill>
                  <a:schemeClr val="bg1"/>
                </a:solidFill>
                <a:latin typeface="+mj-lt"/>
                <a:ea typeface="+mj-ea"/>
                <a:cs typeface="+mj-cs"/>
              </a:rPr>
              <a:t> no </a:t>
            </a:r>
            <a:r>
              <a:rPr lang="en-US" sz="2300" kern="1200" dirty="0" err="1">
                <a:solidFill>
                  <a:schemeClr val="bg1"/>
                </a:solidFill>
                <a:latin typeface="+mj-lt"/>
                <a:ea typeface="+mj-ea"/>
                <a:cs typeface="+mj-cs"/>
              </a:rPr>
              <a:t>estamos</a:t>
            </a:r>
            <a:r>
              <a:rPr lang="en-US" sz="2300" kern="1200" dirty="0">
                <a:solidFill>
                  <a:schemeClr val="bg1"/>
                </a:solidFill>
                <a:latin typeface="+mj-lt"/>
                <a:ea typeface="+mj-ea"/>
                <a:cs typeface="+mj-cs"/>
              </a:rPr>
              <a:t> </a:t>
            </a:r>
            <a:r>
              <a:rPr lang="en-US" sz="2300" kern="1200" dirty="0" err="1">
                <a:solidFill>
                  <a:schemeClr val="bg1"/>
                </a:solidFill>
                <a:latin typeface="+mj-lt"/>
                <a:ea typeface="+mj-ea"/>
                <a:cs typeface="+mj-cs"/>
              </a:rPr>
              <a:t>obteniendo</a:t>
            </a:r>
            <a:r>
              <a:rPr lang="en-US" sz="2300" kern="1200" dirty="0">
                <a:solidFill>
                  <a:schemeClr val="bg1"/>
                </a:solidFill>
                <a:latin typeface="+mj-lt"/>
                <a:ea typeface="+mj-ea"/>
                <a:cs typeface="+mj-cs"/>
              </a:rPr>
              <a:t> valor de </a:t>
            </a:r>
            <a:r>
              <a:rPr lang="en-US" sz="2300" kern="1200" dirty="0" err="1">
                <a:solidFill>
                  <a:schemeClr val="bg1"/>
                </a:solidFill>
                <a:latin typeface="+mj-lt"/>
                <a:ea typeface="+mj-ea"/>
                <a:cs typeface="+mj-cs"/>
              </a:rPr>
              <a:t>ellos</a:t>
            </a:r>
            <a:r>
              <a:rPr lang="en-US" sz="2300" kern="1200" dirty="0">
                <a:solidFill>
                  <a:schemeClr val="bg1"/>
                </a:solidFill>
                <a:latin typeface="+mj-lt"/>
                <a:ea typeface="+mj-ea"/>
                <a:cs typeface="+mj-cs"/>
              </a:rPr>
              <a:t>. </a:t>
            </a:r>
            <a:br>
              <a:rPr lang="en-US" sz="2300" kern="1200" dirty="0">
                <a:solidFill>
                  <a:schemeClr val="bg1"/>
                </a:solidFill>
                <a:latin typeface="+mj-lt"/>
                <a:ea typeface="+mj-ea"/>
                <a:cs typeface="+mj-cs"/>
              </a:rPr>
            </a:br>
            <a:br>
              <a:rPr lang="en-US" sz="2300" kern="1200" dirty="0">
                <a:solidFill>
                  <a:schemeClr val="bg1"/>
                </a:solidFill>
                <a:latin typeface="+mj-lt"/>
                <a:ea typeface="+mj-ea"/>
                <a:cs typeface="+mj-cs"/>
              </a:rPr>
            </a:br>
            <a:r>
              <a:rPr lang="en-US" sz="2300" i="1" kern="1200" dirty="0">
                <a:solidFill>
                  <a:schemeClr val="bg1"/>
                </a:solidFill>
                <a:latin typeface="+mj-lt"/>
                <a:ea typeface="+mj-ea"/>
                <a:cs typeface="+mj-cs"/>
              </a:rPr>
              <a:t>De </a:t>
            </a:r>
            <a:r>
              <a:rPr lang="en-US" sz="2300" i="1" kern="1200" dirty="0" err="1">
                <a:solidFill>
                  <a:schemeClr val="bg1"/>
                </a:solidFill>
                <a:latin typeface="+mj-lt"/>
                <a:ea typeface="+mj-ea"/>
                <a:cs typeface="+mj-cs"/>
              </a:rPr>
              <a:t>allí</a:t>
            </a:r>
            <a:r>
              <a:rPr lang="en-US" sz="2300" i="1" kern="1200" dirty="0">
                <a:solidFill>
                  <a:schemeClr val="bg1"/>
                </a:solidFill>
                <a:latin typeface="+mj-lt"/>
                <a:ea typeface="+mj-ea"/>
                <a:cs typeface="+mj-cs"/>
              </a:rPr>
              <a:t> la </a:t>
            </a:r>
            <a:r>
              <a:rPr lang="en-US" sz="2300" i="1" kern="1200" dirty="0" err="1">
                <a:solidFill>
                  <a:schemeClr val="bg1"/>
                </a:solidFill>
                <a:latin typeface="+mj-lt"/>
                <a:ea typeface="+mj-ea"/>
                <a:cs typeface="+mj-cs"/>
              </a:rPr>
              <a:t>necesidad</a:t>
            </a:r>
            <a:r>
              <a:rPr lang="en-US" sz="2300" i="1" kern="1200" dirty="0">
                <a:solidFill>
                  <a:schemeClr val="bg1"/>
                </a:solidFill>
                <a:latin typeface="+mj-lt"/>
                <a:ea typeface="+mj-ea"/>
                <a:cs typeface="+mj-cs"/>
              </a:rPr>
              <a:t> de </a:t>
            </a:r>
            <a:r>
              <a:rPr lang="en-US" sz="2300" i="1" kern="1200" dirty="0" err="1">
                <a:solidFill>
                  <a:schemeClr val="bg1"/>
                </a:solidFill>
                <a:latin typeface="+mj-lt"/>
                <a:ea typeface="+mj-ea"/>
                <a:cs typeface="+mj-cs"/>
              </a:rPr>
              <a:t>los</a:t>
            </a:r>
            <a:r>
              <a:rPr lang="en-US" sz="2300" i="1" kern="1200" dirty="0">
                <a:solidFill>
                  <a:schemeClr val="bg1"/>
                </a:solidFill>
                <a:latin typeface="+mj-lt"/>
                <a:ea typeface="+mj-ea"/>
                <a:cs typeface="+mj-cs"/>
              </a:rPr>
              <a:t> roles </a:t>
            </a:r>
            <a:r>
              <a:rPr lang="en-US" sz="2300" i="1" kern="1200" dirty="0" err="1">
                <a:solidFill>
                  <a:schemeClr val="bg1"/>
                </a:solidFill>
                <a:latin typeface="+mj-lt"/>
                <a:ea typeface="+mj-ea"/>
                <a:cs typeface="+mj-cs"/>
              </a:rPr>
              <a:t>vinculados</a:t>
            </a:r>
            <a:r>
              <a:rPr lang="en-US" sz="2300" i="1" kern="1200" dirty="0">
                <a:solidFill>
                  <a:schemeClr val="bg1"/>
                </a:solidFill>
                <a:latin typeface="+mj-lt"/>
                <a:ea typeface="+mj-ea"/>
                <a:cs typeface="+mj-cs"/>
              </a:rPr>
              <a:t> al Big Data entre </a:t>
            </a:r>
            <a:r>
              <a:rPr lang="en-US" sz="2300" i="1" kern="1200" dirty="0" err="1">
                <a:solidFill>
                  <a:schemeClr val="bg1"/>
                </a:solidFill>
                <a:latin typeface="+mj-lt"/>
                <a:ea typeface="+mj-ea"/>
                <a:cs typeface="+mj-cs"/>
              </a:rPr>
              <a:t>ellos</a:t>
            </a:r>
            <a:r>
              <a:rPr lang="en-US" sz="2300" i="1" kern="1200" dirty="0">
                <a:solidFill>
                  <a:schemeClr val="bg1"/>
                </a:solidFill>
                <a:latin typeface="+mj-lt"/>
                <a:ea typeface="+mj-ea"/>
                <a:cs typeface="+mj-cs"/>
              </a:rPr>
              <a:t> </a:t>
            </a:r>
            <a:r>
              <a:rPr lang="en-US" sz="2300" i="1" kern="1200" dirty="0" err="1">
                <a:solidFill>
                  <a:schemeClr val="bg1"/>
                </a:solidFill>
                <a:latin typeface="+mj-lt"/>
                <a:ea typeface="+mj-ea"/>
                <a:cs typeface="+mj-cs"/>
              </a:rPr>
              <a:t>el</a:t>
            </a:r>
            <a:r>
              <a:rPr lang="en-US" sz="2300" i="1" kern="1200" dirty="0">
                <a:solidFill>
                  <a:schemeClr val="bg1"/>
                </a:solidFill>
                <a:latin typeface="+mj-lt"/>
                <a:ea typeface="+mj-ea"/>
                <a:cs typeface="+mj-cs"/>
              </a:rPr>
              <a:t> </a:t>
            </a:r>
            <a:r>
              <a:rPr lang="en-US" sz="2300" i="1" kern="1200" dirty="0" err="1">
                <a:solidFill>
                  <a:schemeClr val="bg1"/>
                </a:solidFill>
                <a:latin typeface="+mj-lt"/>
                <a:ea typeface="+mj-ea"/>
                <a:cs typeface="+mj-cs"/>
              </a:rPr>
              <a:t>Ingeniero</a:t>
            </a:r>
            <a:r>
              <a:rPr lang="en-US" sz="2300" i="1" kern="1200" dirty="0">
                <a:solidFill>
                  <a:schemeClr val="bg1"/>
                </a:solidFill>
                <a:latin typeface="+mj-lt"/>
                <a:ea typeface="+mj-ea"/>
                <a:cs typeface="+mj-cs"/>
              </a:rPr>
              <a:t> de Datos , </a:t>
            </a:r>
            <a:r>
              <a:rPr lang="en-US" sz="2300" i="1" kern="1200" dirty="0" err="1">
                <a:solidFill>
                  <a:schemeClr val="bg1"/>
                </a:solidFill>
                <a:latin typeface="+mj-lt"/>
                <a:ea typeface="+mj-ea"/>
                <a:cs typeface="+mj-cs"/>
              </a:rPr>
              <a:t>el</a:t>
            </a:r>
            <a:r>
              <a:rPr lang="en-US" sz="2300" i="1" kern="1200" dirty="0">
                <a:solidFill>
                  <a:schemeClr val="bg1"/>
                </a:solidFill>
                <a:latin typeface="+mj-lt"/>
                <a:ea typeface="+mj-ea"/>
                <a:cs typeface="+mj-cs"/>
              </a:rPr>
              <a:t> </a:t>
            </a:r>
            <a:r>
              <a:rPr lang="en-US" sz="2300" i="1" kern="1200" dirty="0" err="1">
                <a:solidFill>
                  <a:schemeClr val="bg1"/>
                </a:solidFill>
                <a:latin typeface="+mj-lt"/>
                <a:ea typeface="+mj-ea"/>
                <a:cs typeface="+mj-cs"/>
              </a:rPr>
              <a:t>Científico</a:t>
            </a:r>
            <a:r>
              <a:rPr lang="en-US" sz="2300" i="1" kern="1200" dirty="0">
                <a:solidFill>
                  <a:schemeClr val="bg1"/>
                </a:solidFill>
                <a:latin typeface="+mj-lt"/>
                <a:ea typeface="+mj-ea"/>
                <a:cs typeface="+mj-cs"/>
              </a:rPr>
              <a:t> de Datos y </a:t>
            </a:r>
            <a:r>
              <a:rPr lang="en-US" sz="2300" i="1" kern="1200" dirty="0" err="1">
                <a:solidFill>
                  <a:schemeClr val="bg1"/>
                </a:solidFill>
                <a:latin typeface="+mj-lt"/>
                <a:ea typeface="+mj-ea"/>
                <a:cs typeface="+mj-cs"/>
              </a:rPr>
              <a:t>el</a:t>
            </a:r>
            <a:r>
              <a:rPr lang="en-US" sz="2300" i="1" kern="1200" dirty="0">
                <a:solidFill>
                  <a:schemeClr val="bg1"/>
                </a:solidFill>
                <a:latin typeface="+mj-lt"/>
                <a:ea typeface="+mj-ea"/>
                <a:cs typeface="+mj-cs"/>
              </a:rPr>
              <a:t> AI/ML Engineer</a:t>
            </a:r>
          </a:p>
        </p:txBody>
      </p:sp>
    </p:spTree>
    <p:extLst>
      <p:ext uri="{BB962C8B-B14F-4D97-AF65-F5344CB8AC3E}">
        <p14:creationId xmlns:p14="http://schemas.microsoft.com/office/powerpoint/2010/main" val="16038998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222F2ABE-EED0-FC33-F286-491D670637DC}"/>
              </a:ext>
            </a:extLst>
          </p:cNvPr>
          <p:cNvPicPr>
            <a:picLocks noGrp="1" noChangeAspect="1"/>
          </p:cNvPicPr>
          <p:nvPr>
            <p:ph idx="1"/>
          </p:nvPr>
        </p:nvPicPr>
        <p:blipFill>
          <a:blip r:embed="rId2"/>
          <a:stretch>
            <a:fillRect/>
          </a:stretch>
        </p:blipFill>
        <p:spPr>
          <a:xfrm>
            <a:off x="138960" y="433634"/>
            <a:ext cx="11877142" cy="6319430"/>
          </a:xfrm>
        </p:spPr>
      </p:pic>
    </p:spTree>
    <p:extLst>
      <p:ext uri="{BB962C8B-B14F-4D97-AF65-F5344CB8AC3E}">
        <p14:creationId xmlns:p14="http://schemas.microsoft.com/office/powerpoint/2010/main" val="8258334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AC5E95C-70A7-EF25-BFF5-597135AB7D2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70596" y="952154"/>
            <a:ext cx="12050807" cy="4953691"/>
          </a:xfrm>
          <a:prstGeom prst="rect">
            <a:avLst/>
          </a:prstGeom>
        </p:spPr>
      </p:pic>
    </p:spTree>
    <p:extLst>
      <p:ext uri="{BB962C8B-B14F-4D97-AF65-F5344CB8AC3E}">
        <p14:creationId xmlns:p14="http://schemas.microsoft.com/office/powerpoint/2010/main" val="17866737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D0D9A6D5-3FA6-076D-8A02-FDCBC44ACF4C}"/>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78709" y="876694"/>
            <a:ext cx="11584537" cy="5432245"/>
          </a:xfrm>
        </p:spPr>
      </p:pic>
    </p:spTree>
    <p:extLst>
      <p:ext uri="{BB962C8B-B14F-4D97-AF65-F5344CB8AC3E}">
        <p14:creationId xmlns:p14="http://schemas.microsoft.com/office/powerpoint/2010/main" val="35841415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7237A0C-473D-BD8E-FFDC-65AA37BAD409}"/>
              </a:ext>
            </a:extLst>
          </p:cNvPr>
          <p:cNvSpPr>
            <a:spLocks noGrp="1"/>
          </p:cNvSpPr>
          <p:nvPr>
            <p:ph idx="1"/>
          </p:nvPr>
        </p:nvSpPr>
        <p:spPr/>
        <p:txBody>
          <a:bodyPr/>
          <a:lstStyle/>
          <a:p>
            <a:endParaRPr lang="es-ES"/>
          </a:p>
        </p:txBody>
      </p:sp>
      <p:pic>
        <p:nvPicPr>
          <p:cNvPr id="5" name="Imagen 4">
            <a:extLst>
              <a:ext uri="{FF2B5EF4-FFF2-40B4-BE49-F238E27FC236}">
                <a16:creationId xmlns:a16="http://schemas.microsoft.com/office/drawing/2014/main" id="{222657CD-B8FA-3A5D-D107-5D4B7336B15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5833" y="661601"/>
            <a:ext cx="12060333" cy="5534797"/>
          </a:xfrm>
          <a:prstGeom prst="rect">
            <a:avLst/>
          </a:prstGeom>
        </p:spPr>
      </p:pic>
    </p:spTree>
    <p:extLst>
      <p:ext uri="{BB962C8B-B14F-4D97-AF65-F5344CB8AC3E}">
        <p14:creationId xmlns:p14="http://schemas.microsoft.com/office/powerpoint/2010/main" val="17333910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A9EDBC3E-BCD0-8991-B896-A0BA31374B20}"/>
              </a:ext>
            </a:extLst>
          </p:cNvPr>
          <p:cNvPicPr>
            <a:picLocks noGrp="1" noChangeAspect="1"/>
          </p:cNvPicPr>
          <p:nvPr>
            <p:ph idx="1"/>
          </p:nvPr>
        </p:nvPicPr>
        <p:blipFill>
          <a:blip r:embed="rId2"/>
          <a:stretch>
            <a:fillRect/>
          </a:stretch>
        </p:blipFill>
        <p:spPr>
          <a:xfrm>
            <a:off x="0" y="626993"/>
            <a:ext cx="12056882" cy="5604014"/>
          </a:xfrm>
        </p:spPr>
      </p:pic>
      <p:sp>
        <p:nvSpPr>
          <p:cNvPr id="6" name="CuadroTexto 5">
            <a:extLst>
              <a:ext uri="{FF2B5EF4-FFF2-40B4-BE49-F238E27FC236}">
                <a16:creationId xmlns:a16="http://schemas.microsoft.com/office/drawing/2014/main" id="{4BA4F014-56FD-688E-EB3F-E582BFAB86CE}"/>
              </a:ext>
            </a:extLst>
          </p:cNvPr>
          <p:cNvSpPr txBox="1"/>
          <p:nvPr/>
        </p:nvSpPr>
        <p:spPr>
          <a:xfrm>
            <a:off x="3968685" y="55429"/>
            <a:ext cx="2641813" cy="461665"/>
          </a:xfrm>
          <a:prstGeom prst="rect">
            <a:avLst/>
          </a:prstGeom>
          <a:noFill/>
        </p:spPr>
        <p:txBody>
          <a:bodyPr wrap="none" rtlCol="0">
            <a:spAutoFit/>
          </a:bodyPr>
          <a:lstStyle/>
          <a:p>
            <a:r>
              <a:rPr lang="es-ES" sz="2400" b="1" dirty="0"/>
              <a:t>Consumo estimado</a:t>
            </a:r>
          </a:p>
        </p:txBody>
      </p:sp>
    </p:spTree>
    <p:extLst>
      <p:ext uri="{BB962C8B-B14F-4D97-AF65-F5344CB8AC3E}">
        <p14:creationId xmlns:p14="http://schemas.microsoft.com/office/powerpoint/2010/main" val="24851540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4A620763-C56D-9B5D-0908-4D1358BD8B19}"/>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77472" y="725864"/>
            <a:ext cx="11934923" cy="5875790"/>
          </a:xfrm>
        </p:spPr>
      </p:pic>
    </p:spTree>
    <p:extLst>
      <p:ext uri="{BB962C8B-B14F-4D97-AF65-F5344CB8AC3E}">
        <p14:creationId xmlns:p14="http://schemas.microsoft.com/office/powerpoint/2010/main" val="126325810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092F4CD-83F6-0C26-E3CA-CFAF2C11F288}"/>
              </a:ext>
            </a:extLst>
          </p:cNvPr>
          <p:cNvSpPr>
            <a:spLocks noGrp="1"/>
          </p:cNvSpPr>
          <p:nvPr>
            <p:ph type="title"/>
          </p:nvPr>
        </p:nvSpPr>
        <p:spPr>
          <a:xfrm>
            <a:off x="8471647" y="489507"/>
            <a:ext cx="3263153" cy="1655483"/>
          </a:xfrm>
        </p:spPr>
        <p:txBody>
          <a:bodyPr anchor="b">
            <a:normAutofit fontScale="90000"/>
          </a:bodyPr>
          <a:lstStyle/>
          <a:p>
            <a:pPr algn="ctr"/>
            <a:r>
              <a:rPr lang="es-ES" sz="3200" b="1" dirty="0"/>
              <a:t>Caso de uso: </a:t>
            </a:r>
            <a:br>
              <a:rPr lang="es-ES" sz="3200" b="1" dirty="0"/>
            </a:br>
            <a:r>
              <a:rPr lang="es-ES" sz="3200" b="1" dirty="0"/>
              <a:t>Detección de Fraude en Transacciones Bancarias</a:t>
            </a:r>
          </a:p>
        </p:txBody>
      </p:sp>
      <p:pic>
        <p:nvPicPr>
          <p:cNvPr id="35" name="Picture 34" descr="Un pastel decorado&#10;&#10;Descripción generada automáticamente con confianza baja">
            <a:extLst>
              <a:ext uri="{FF2B5EF4-FFF2-40B4-BE49-F238E27FC236}">
                <a16:creationId xmlns:a16="http://schemas.microsoft.com/office/drawing/2014/main" id="{F110B3B1-7D46-6DC0-2EEE-84025D74B72D}"/>
              </a:ext>
            </a:extLst>
          </p:cNvPr>
          <p:cNvPicPr>
            <a:picLocks noChangeAspect="1"/>
          </p:cNvPicPr>
          <p:nvPr/>
        </p:nvPicPr>
        <p:blipFill>
          <a:blip r:embed="rId2"/>
          <a:srcRect r="28766" b="-1"/>
          <a:stretch/>
        </p:blipFill>
        <p:spPr>
          <a:xfrm>
            <a:off x="20" y="431"/>
            <a:ext cx="8115280" cy="6408311"/>
          </a:xfrm>
          <a:prstGeom prst="rect">
            <a:avLst/>
          </a:prstGeom>
        </p:spPr>
      </p:pic>
      <p:sp>
        <p:nvSpPr>
          <p:cNvPr id="3" name="Marcador de contenido 2">
            <a:extLst>
              <a:ext uri="{FF2B5EF4-FFF2-40B4-BE49-F238E27FC236}">
                <a16:creationId xmlns:a16="http://schemas.microsoft.com/office/drawing/2014/main" id="{49D131E2-493A-875C-C6E7-3C66B01D5D15}"/>
              </a:ext>
            </a:extLst>
          </p:cNvPr>
          <p:cNvSpPr>
            <a:spLocks noGrp="1"/>
          </p:cNvSpPr>
          <p:nvPr>
            <p:ph idx="1"/>
          </p:nvPr>
        </p:nvSpPr>
        <p:spPr>
          <a:xfrm>
            <a:off x="8266578" y="2565395"/>
            <a:ext cx="3774141" cy="3803098"/>
          </a:xfrm>
        </p:spPr>
        <p:txBody>
          <a:bodyPr>
            <a:normAutofit/>
          </a:bodyPr>
          <a:lstStyle/>
          <a:p>
            <a:pPr marL="0" indent="0" algn="just">
              <a:buNone/>
            </a:pPr>
            <a:r>
              <a:rPr lang="es-ES" sz="2000" dirty="0"/>
              <a:t>Este proyecto tiene como objetivo implementar un sistema basado en Machine </a:t>
            </a:r>
            <a:r>
              <a:rPr lang="es-ES" sz="2000" dirty="0" err="1"/>
              <a:t>Learning</a:t>
            </a:r>
            <a:r>
              <a:rPr lang="es-ES" sz="2000" dirty="0"/>
              <a:t> para la detección de fraudes en transacciones bancarias. Mediante la metodología CRISP-DM y bajo una arquitectura en Azure se describe el plan paso a paso, integrando las fases del proyecto, la infraestructura de Azure y el análisis económico esperado.</a:t>
            </a:r>
          </a:p>
        </p:txBody>
      </p:sp>
      <p:sp>
        <p:nvSpPr>
          <p:cNvPr id="41" name="Rectangle 40">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70585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D8560439-B8FB-A3F2-F5BD-B4E23519EB12}"/>
              </a:ext>
            </a:extLst>
          </p:cNvPr>
          <p:cNvSpPr>
            <a:spLocks noGrp="1"/>
          </p:cNvSpPr>
          <p:nvPr>
            <p:ph type="title"/>
          </p:nvPr>
        </p:nvSpPr>
        <p:spPr>
          <a:xfrm>
            <a:off x="645459" y="294538"/>
            <a:ext cx="11223812" cy="1033669"/>
          </a:xfrm>
        </p:spPr>
        <p:txBody>
          <a:bodyPr>
            <a:normAutofit/>
          </a:bodyPr>
          <a:lstStyle/>
          <a:p>
            <a:r>
              <a:rPr lang="es-ES" sz="4000" dirty="0">
                <a:solidFill>
                  <a:srgbClr val="FFFFFF"/>
                </a:solidFill>
              </a:rPr>
              <a:t>1. Comprensión del Negocio (Business </a:t>
            </a:r>
            <a:r>
              <a:rPr lang="es-ES" sz="4000" dirty="0" err="1">
                <a:solidFill>
                  <a:srgbClr val="FFFFFF"/>
                </a:solidFill>
              </a:rPr>
              <a:t>Understanding</a:t>
            </a:r>
            <a:r>
              <a:rPr lang="es-ES" sz="4000" dirty="0">
                <a:solidFill>
                  <a:srgbClr val="FFFFFF"/>
                </a:solidFill>
              </a:rPr>
              <a:t>)</a:t>
            </a:r>
          </a:p>
        </p:txBody>
      </p:sp>
      <p:sp>
        <p:nvSpPr>
          <p:cNvPr id="5" name="Marcador de contenido 4">
            <a:extLst>
              <a:ext uri="{FF2B5EF4-FFF2-40B4-BE49-F238E27FC236}">
                <a16:creationId xmlns:a16="http://schemas.microsoft.com/office/drawing/2014/main" id="{CDB12613-F92B-F73C-98EE-DA38A8026678}"/>
              </a:ext>
            </a:extLst>
          </p:cNvPr>
          <p:cNvSpPr>
            <a:spLocks noGrp="1"/>
          </p:cNvSpPr>
          <p:nvPr>
            <p:ph idx="1"/>
          </p:nvPr>
        </p:nvSpPr>
        <p:spPr>
          <a:xfrm>
            <a:off x="1371599" y="2318197"/>
            <a:ext cx="9724031" cy="3683358"/>
          </a:xfrm>
        </p:spPr>
        <p:txBody>
          <a:bodyPr anchor="ctr">
            <a:normAutofit/>
          </a:bodyPr>
          <a:lstStyle/>
          <a:p>
            <a:r>
              <a:rPr lang="es-ES" sz="2000" dirty="0"/>
              <a:t>Objetivo del negocio: </a:t>
            </a:r>
          </a:p>
          <a:p>
            <a:pPr marL="0" indent="0">
              <a:buNone/>
            </a:pPr>
            <a:endParaRPr lang="es-ES" sz="2000" dirty="0"/>
          </a:p>
          <a:p>
            <a:pPr marL="0" indent="0" algn="just">
              <a:buNone/>
            </a:pPr>
            <a:r>
              <a:rPr lang="es-ES" sz="2000" dirty="0"/>
              <a:t>El banco desea reducir sus pérdidas financieras derivadas de transacciones fraudulentas en un 80% en el primer año de implementación del sistema. Actualmente, las pérdidas ascienden a $10 millones anuales, por lo que el éxito se medirá si se logra reducir estas pérdidas a $2 millones o menos al año. Asimismo, el banco busca mejorar la experiencia del cliente, disminuyendo en un 50% los falsos positivos (transacciones legítimas marcadas erróneamente como fraudulentas).</a:t>
            </a:r>
          </a:p>
        </p:txBody>
      </p:sp>
    </p:spTree>
    <p:extLst>
      <p:ext uri="{BB962C8B-B14F-4D97-AF65-F5344CB8AC3E}">
        <p14:creationId xmlns:p14="http://schemas.microsoft.com/office/powerpoint/2010/main" val="31831222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D8560439-B8FB-A3F2-F5BD-B4E23519EB12}"/>
              </a:ext>
            </a:extLst>
          </p:cNvPr>
          <p:cNvSpPr>
            <a:spLocks noGrp="1"/>
          </p:cNvSpPr>
          <p:nvPr>
            <p:ph type="title"/>
          </p:nvPr>
        </p:nvSpPr>
        <p:spPr>
          <a:xfrm>
            <a:off x="645459" y="294538"/>
            <a:ext cx="11223812" cy="1033669"/>
          </a:xfrm>
        </p:spPr>
        <p:txBody>
          <a:bodyPr>
            <a:normAutofit/>
          </a:bodyPr>
          <a:lstStyle/>
          <a:p>
            <a:r>
              <a:rPr lang="es-ES" sz="4000" dirty="0">
                <a:solidFill>
                  <a:srgbClr val="FFFFFF"/>
                </a:solidFill>
              </a:rPr>
              <a:t>1. Comprensión del Negocio (Business </a:t>
            </a:r>
            <a:r>
              <a:rPr lang="es-ES" sz="4000" dirty="0" err="1">
                <a:solidFill>
                  <a:srgbClr val="FFFFFF"/>
                </a:solidFill>
              </a:rPr>
              <a:t>Understanding</a:t>
            </a:r>
            <a:r>
              <a:rPr lang="es-ES" sz="4000" dirty="0">
                <a:solidFill>
                  <a:srgbClr val="FFFFFF"/>
                </a:solidFill>
              </a:rPr>
              <a:t>)</a:t>
            </a:r>
          </a:p>
        </p:txBody>
      </p:sp>
      <p:sp>
        <p:nvSpPr>
          <p:cNvPr id="5" name="Marcador de contenido 4">
            <a:extLst>
              <a:ext uri="{FF2B5EF4-FFF2-40B4-BE49-F238E27FC236}">
                <a16:creationId xmlns:a16="http://schemas.microsoft.com/office/drawing/2014/main" id="{CDB12613-F92B-F73C-98EE-DA38A8026678}"/>
              </a:ext>
            </a:extLst>
          </p:cNvPr>
          <p:cNvSpPr>
            <a:spLocks noGrp="1"/>
          </p:cNvSpPr>
          <p:nvPr>
            <p:ph idx="1"/>
          </p:nvPr>
        </p:nvSpPr>
        <p:spPr>
          <a:xfrm>
            <a:off x="459351" y="2318196"/>
            <a:ext cx="11266484" cy="4245265"/>
          </a:xfrm>
        </p:spPr>
        <p:txBody>
          <a:bodyPr anchor="ctr">
            <a:normAutofit/>
          </a:bodyPr>
          <a:lstStyle/>
          <a:p>
            <a:r>
              <a:rPr lang="es-ES" sz="2000" b="1" dirty="0"/>
              <a:t>Objetivo del negocio</a:t>
            </a:r>
            <a:r>
              <a:rPr lang="es-ES" sz="2000" dirty="0"/>
              <a:t>: </a:t>
            </a:r>
          </a:p>
          <a:p>
            <a:pPr marL="0" indent="0">
              <a:buNone/>
            </a:pPr>
            <a:endParaRPr lang="es-ES" sz="2000" dirty="0"/>
          </a:p>
          <a:p>
            <a:pPr marL="0" indent="0" algn="just">
              <a:buNone/>
            </a:pPr>
            <a:r>
              <a:rPr lang="es-ES" sz="2000" dirty="0"/>
              <a:t>El banco desea reducir sus pérdidas financieras derivadas de transacciones fraudulentas en un 80% en el primer año de implementación del sistema. Actualmente, las pérdidas ascienden a $10 millones anuales, por lo que el éxito se medirá si se logra reducir estas pérdidas a $2 millones o menos al año. Asimismo, el banco busca mejorar la experiencia del cliente, disminuyendo en un 50% los falsos positivos (transacciones legítimas marcadas erróneamente como fraudulentas).</a:t>
            </a:r>
          </a:p>
          <a:p>
            <a:pPr marL="0" indent="0" algn="just">
              <a:buNone/>
            </a:pPr>
            <a:endParaRPr lang="es-ES" sz="2000" dirty="0"/>
          </a:p>
          <a:p>
            <a:pPr marL="0" indent="0" algn="just">
              <a:buNone/>
            </a:pPr>
            <a:r>
              <a:rPr lang="es-ES" sz="2000" b="1" dirty="0"/>
              <a:t>Métrica de éxito del negocio</a:t>
            </a:r>
            <a:r>
              <a:rPr lang="es-ES" sz="2000" dirty="0"/>
              <a:t>: </a:t>
            </a:r>
          </a:p>
          <a:p>
            <a:pPr marL="0" indent="0" algn="just">
              <a:buNone/>
            </a:pPr>
            <a:r>
              <a:rPr lang="es-ES" sz="2000" dirty="0"/>
              <a:t>Reducción de las pérdidas por fraude en un 80%.</a:t>
            </a:r>
          </a:p>
          <a:p>
            <a:pPr marL="0" indent="0" algn="just">
              <a:buNone/>
            </a:pPr>
            <a:r>
              <a:rPr lang="es-ES" sz="2000" dirty="0"/>
              <a:t>Reducción de los falsos positivos en un 50%.</a:t>
            </a:r>
          </a:p>
        </p:txBody>
      </p:sp>
    </p:spTree>
    <p:extLst>
      <p:ext uri="{BB962C8B-B14F-4D97-AF65-F5344CB8AC3E}">
        <p14:creationId xmlns:p14="http://schemas.microsoft.com/office/powerpoint/2010/main" val="11138683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D8560439-B8FB-A3F2-F5BD-B4E23519EB12}"/>
              </a:ext>
            </a:extLst>
          </p:cNvPr>
          <p:cNvSpPr>
            <a:spLocks noGrp="1"/>
          </p:cNvSpPr>
          <p:nvPr>
            <p:ph type="title"/>
          </p:nvPr>
        </p:nvSpPr>
        <p:spPr>
          <a:xfrm>
            <a:off x="645459" y="294538"/>
            <a:ext cx="11223812" cy="1033669"/>
          </a:xfrm>
        </p:spPr>
        <p:txBody>
          <a:bodyPr>
            <a:normAutofit/>
          </a:bodyPr>
          <a:lstStyle/>
          <a:p>
            <a:r>
              <a:rPr lang="es-ES" sz="4000" dirty="0">
                <a:solidFill>
                  <a:srgbClr val="FFFFFF"/>
                </a:solidFill>
              </a:rPr>
              <a:t>1. Comprensión del Negocio (Business </a:t>
            </a:r>
            <a:r>
              <a:rPr lang="es-ES" sz="4000" dirty="0" err="1">
                <a:solidFill>
                  <a:srgbClr val="FFFFFF"/>
                </a:solidFill>
              </a:rPr>
              <a:t>Understanding</a:t>
            </a:r>
            <a:r>
              <a:rPr lang="es-ES" sz="4000" dirty="0">
                <a:solidFill>
                  <a:srgbClr val="FFFFFF"/>
                </a:solidFill>
              </a:rPr>
              <a:t>)</a:t>
            </a:r>
          </a:p>
        </p:txBody>
      </p:sp>
      <p:sp>
        <p:nvSpPr>
          <p:cNvPr id="5" name="Marcador de contenido 4">
            <a:extLst>
              <a:ext uri="{FF2B5EF4-FFF2-40B4-BE49-F238E27FC236}">
                <a16:creationId xmlns:a16="http://schemas.microsoft.com/office/drawing/2014/main" id="{CDB12613-F92B-F73C-98EE-DA38A8026678}"/>
              </a:ext>
            </a:extLst>
          </p:cNvPr>
          <p:cNvSpPr>
            <a:spLocks noGrp="1"/>
          </p:cNvSpPr>
          <p:nvPr>
            <p:ph idx="1"/>
          </p:nvPr>
        </p:nvSpPr>
        <p:spPr>
          <a:xfrm>
            <a:off x="645459" y="1643365"/>
            <a:ext cx="10999694" cy="5080164"/>
          </a:xfrm>
        </p:spPr>
        <p:txBody>
          <a:bodyPr anchor="ctr">
            <a:normAutofit/>
          </a:bodyPr>
          <a:lstStyle/>
          <a:p>
            <a:r>
              <a:rPr lang="es-ES" sz="2000" b="1" dirty="0"/>
              <a:t>Objetivo del proyecto:</a:t>
            </a:r>
          </a:p>
          <a:p>
            <a:pPr marL="0" indent="0">
              <a:buNone/>
            </a:pPr>
            <a:endParaRPr lang="es-ES" sz="2000" b="1" dirty="0"/>
          </a:p>
          <a:p>
            <a:pPr marL="0" indent="0">
              <a:buNone/>
            </a:pPr>
            <a:r>
              <a:rPr lang="es-ES" sz="2000" dirty="0"/>
              <a:t>Desarrollar un modelo de Machine </a:t>
            </a:r>
            <a:r>
              <a:rPr lang="es-ES" sz="2000" dirty="0" err="1"/>
              <a:t>Learning</a:t>
            </a:r>
            <a:r>
              <a:rPr lang="es-ES" sz="2000" dirty="0"/>
              <a:t> que logre:</a:t>
            </a:r>
          </a:p>
          <a:p>
            <a:pPr marL="0" indent="0">
              <a:buNone/>
            </a:pPr>
            <a:r>
              <a:rPr lang="es-ES" sz="2000" dirty="0"/>
              <a:t>Precisión superior al 95%.</a:t>
            </a:r>
          </a:p>
          <a:p>
            <a:pPr marL="0" indent="0">
              <a:buNone/>
            </a:pPr>
            <a:r>
              <a:rPr lang="es-ES" sz="2000" dirty="0" err="1"/>
              <a:t>Recall</a:t>
            </a:r>
            <a:r>
              <a:rPr lang="es-ES" sz="2000" dirty="0"/>
              <a:t> superior al 90%, para garantizar una alta detección de fraudes y minimizar los falsos negativos.</a:t>
            </a:r>
          </a:p>
          <a:p>
            <a:pPr marL="0" indent="0">
              <a:buNone/>
            </a:pPr>
            <a:endParaRPr lang="es-ES" sz="2000" dirty="0"/>
          </a:p>
          <a:p>
            <a:pPr marL="0" indent="0">
              <a:buNone/>
            </a:pPr>
            <a:r>
              <a:rPr lang="es-ES" sz="2000" b="1" dirty="0"/>
              <a:t>Actividades:</a:t>
            </a:r>
          </a:p>
          <a:p>
            <a:pPr marL="0" indent="0">
              <a:buNone/>
            </a:pPr>
            <a:r>
              <a:rPr lang="es-ES" sz="2000" dirty="0"/>
              <a:t>Reuniones con </a:t>
            </a:r>
            <a:r>
              <a:rPr lang="es-ES" sz="2000" dirty="0" err="1"/>
              <a:t>stakeholders</a:t>
            </a:r>
            <a:r>
              <a:rPr lang="es-ES" sz="2000" dirty="0"/>
              <a:t> para identificar necesidades y definir métricas clave.</a:t>
            </a:r>
          </a:p>
          <a:p>
            <a:pPr marL="0" indent="0">
              <a:buNone/>
            </a:pPr>
            <a:r>
              <a:rPr lang="es-ES" sz="2000" dirty="0"/>
              <a:t>Documentación del impacto financiero actual del fraude y los objetivos financieros.</a:t>
            </a:r>
          </a:p>
          <a:p>
            <a:pPr marL="0" indent="0">
              <a:buNone/>
            </a:pPr>
            <a:endParaRPr lang="es-ES" sz="2000" dirty="0"/>
          </a:p>
          <a:p>
            <a:pPr marL="0" indent="0">
              <a:buNone/>
            </a:pPr>
            <a:r>
              <a:rPr lang="es-ES" sz="2000" b="1" dirty="0"/>
              <a:t>Duración: 1 semana</a:t>
            </a:r>
          </a:p>
          <a:p>
            <a:pPr marL="0" indent="0">
              <a:buNone/>
            </a:pPr>
            <a:r>
              <a:rPr lang="es-ES" sz="2000" b="1" dirty="0"/>
              <a:t>Fecha estimada: 1 - 7 octubre</a:t>
            </a:r>
          </a:p>
        </p:txBody>
      </p:sp>
    </p:spTree>
    <p:extLst>
      <p:ext uri="{BB962C8B-B14F-4D97-AF65-F5344CB8AC3E}">
        <p14:creationId xmlns:p14="http://schemas.microsoft.com/office/powerpoint/2010/main" val="383357444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2597</TotalTime>
  <Words>5192</Words>
  <Application>Microsoft Office PowerPoint</Application>
  <PresentationFormat>Panorámica</PresentationFormat>
  <Paragraphs>392</Paragraphs>
  <Slides>129</Slides>
  <Notes>0</Notes>
  <HiddenSlides>0</HiddenSlides>
  <MMClips>0</MMClips>
  <ScaleCrop>false</ScaleCrop>
  <HeadingPairs>
    <vt:vector size="6" baseType="variant">
      <vt:variant>
        <vt:lpstr>Fuentes usadas</vt:lpstr>
      </vt:variant>
      <vt:variant>
        <vt:i4>17</vt:i4>
      </vt:variant>
      <vt:variant>
        <vt:lpstr>Tema</vt:lpstr>
      </vt:variant>
      <vt:variant>
        <vt:i4>1</vt:i4>
      </vt:variant>
      <vt:variant>
        <vt:lpstr>Títulos de diapositiva</vt:lpstr>
      </vt:variant>
      <vt:variant>
        <vt:i4>129</vt:i4>
      </vt:variant>
    </vt:vector>
  </HeadingPairs>
  <TitlesOfParts>
    <vt:vector size="147" baseType="lpstr">
      <vt:lpstr>Arial</vt:lpstr>
      <vt:lpstr>Calibri</vt:lpstr>
      <vt:lpstr>Calibri Light</vt:lpstr>
      <vt:lpstr>Cambria Math</vt:lpstr>
      <vt:lpstr>ITC Garamond Std</vt:lpstr>
      <vt:lpstr>PT Serif</vt:lpstr>
      <vt:lpstr>Raleway Regular</vt:lpstr>
      <vt:lpstr>Raleway-Bold</vt:lpstr>
      <vt:lpstr>Raleway-BoldItalic</vt:lpstr>
      <vt:lpstr>Raleway-Italic</vt:lpstr>
      <vt:lpstr>Raleway-Regular</vt:lpstr>
      <vt:lpstr>Segoe UI</vt:lpstr>
      <vt:lpstr>SF Pro Display</vt:lpstr>
      <vt:lpstr>Tiempos Text</vt:lpstr>
      <vt:lpstr>Times New Roman</vt:lpstr>
      <vt:lpstr>Universal Std</vt:lpstr>
      <vt:lpstr>Wingdings</vt:lpstr>
      <vt:lpstr>Tema de Office</vt:lpstr>
      <vt:lpstr>Introducción a Big Data</vt:lpstr>
      <vt:lpstr>Presentación de PowerPoint</vt:lpstr>
      <vt:lpstr>Presentación de PowerPoint</vt:lpstr>
      <vt:lpstr>Presentación de PowerPoint</vt:lpstr>
      <vt:lpstr>Explosión de los datos </vt:lpstr>
      <vt:lpstr>Similarmente CISCO reportó, en el contexto de IOT.</vt:lpstr>
      <vt:lpstr>La Revista Harvard Bussiness Review también reportó que:</vt:lpstr>
      <vt:lpstr>Presentación de PowerPoint</vt:lpstr>
      <vt:lpstr>Tenemos un problema: Todos estos datos se recopilan a un gran costo, pero no estamos obteniendo valor de ellos.   De allí la necesidad de los roles vinculados al Big Data entre ellos el Ingeniero de Datos , el Científico de Datos y el AI/ML Engineer</vt:lpstr>
      <vt:lpstr>Presentación de PowerPoint</vt:lpstr>
      <vt:lpstr>¿Qué es Ciencia de Datos?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Actividad:</vt:lpstr>
      <vt:lpstr>Actividad 1:</vt:lpstr>
      <vt:lpstr>Presentación de PowerPoint</vt:lpstr>
      <vt:lpstr>Presentación de PowerPoint</vt:lpstr>
      <vt:lpstr>¿Qué es un Científico de Datos?</vt:lpstr>
      <vt:lpstr>¿Qué hace un Científico de Datos?</vt:lpstr>
      <vt:lpstr>Día a día de un Científico de Datos</vt:lpstr>
      <vt:lpstr>Ciencia de Datos en el contexto Big Data</vt:lpstr>
      <vt:lpstr>Presentación de PowerPoint</vt:lpstr>
      <vt:lpstr>Presentación de PowerPoint</vt:lpstr>
      <vt:lpstr>Presentación de PowerPoint</vt:lpstr>
      <vt:lpstr>Ciencia de Datos en el contexto Big Data</vt:lpstr>
      <vt:lpstr>Madurez Digital Big Data</vt:lpstr>
      <vt:lpstr>Presentación de PowerPoint</vt:lpstr>
      <vt:lpstr>Presentación de PowerPoint</vt:lpstr>
      <vt:lpstr>Actividad 2:</vt:lpstr>
      <vt:lpstr>Presentación de PowerPoint</vt:lpstr>
      <vt:lpstr>Presentación de PowerPoint</vt:lpstr>
      <vt:lpstr>Presentación de PowerPoint</vt:lpstr>
      <vt:lpstr>Presentación de PowerPoint</vt:lpstr>
      <vt:lpstr>Presentación de PowerPoint</vt:lpstr>
      <vt:lpstr>Ciencia de Datos en el contexto Big Data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¿Qué hace un ML Engineer?</vt:lpstr>
      <vt:lpstr>Presentación de PowerPoint</vt:lpstr>
      <vt:lpstr>Presentación de PowerPoint</vt:lpstr>
      <vt:lpstr>Actividad 2. </vt:lpstr>
      <vt:lpstr>Instalar Microsoft 365 (Office)  en el ordenador con las credenciales de Tajamar desde Microsoft Store</vt:lpstr>
      <vt:lpstr>¿Que hace realmente un Científico de Datos?</vt:lpstr>
      <vt:lpstr>Presentación de PowerPoint</vt:lpstr>
      <vt:lpstr>Presentación de PowerPoint</vt:lpstr>
      <vt:lpstr>Presentación de PowerPoint</vt:lpstr>
      <vt:lpstr>Presentación de PowerPoint</vt:lpstr>
      <vt:lpstr>Presentación de PowerPoint</vt:lpstr>
      <vt:lpstr>¿Por qué se considera un perfil unicornio?</vt:lpstr>
      <vt:lpstr>Presentación de PowerPoint</vt:lpstr>
      <vt:lpstr>Presentación de PowerPoint</vt:lpstr>
      <vt:lpstr>Presentación de PowerPoint</vt:lpstr>
      <vt:lpstr>Registrarse en GitHub utilizando el correo de Tajamar.</vt:lpstr>
      <vt:lpstr> </vt:lpstr>
      <vt:lpstr>Herramientas de consulta.</vt:lpstr>
      <vt:lpstr>Datos Abiertos para Prácticas</vt:lpstr>
      <vt:lpstr>Registrarse e instalar en el ordenador con la cuenta de GitHub.</vt:lpstr>
      <vt:lpstr>Iniciar sesión en Anaconda Cloud con la misma cuenta  que usaste para Anaconda Navigator</vt:lpstr>
      <vt:lpstr>¿Qué perfiles están buscando las empresas?</vt:lpstr>
      <vt:lpstr>Actividad 3 </vt:lpstr>
      <vt:lpstr>Modelo CRISP-DM</vt:lpstr>
      <vt:lpstr>Presentación de PowerPoint</vt:lpstr>
      <vt:lpstr>Fases y tareas de la metodología CRISP-DM</vt:lpstr>
      <vt:lpstr>1. Comprensión del negocio</vt:lpstr>
      <vt:lpstr>2. Comprensión de los datos</vt:lpstr>
      <vt:lpstr>3. Preparación de los datos</vt:lpstr>
      <vt:lpstr>4. Modelado</vt:lpstr>
      <vt:lpstr>5. Evaluación</vt:lpstr>
      <vt:lpstr>6. Despliegue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Caso de uso:  Detección de Fraude en Transacciones Bancarias</vt:lpstr>
      <vt:lpstr>1. Comprensión del Negocio (Business Understanding)</vt:lpstr>
      <vt:lpstr>1. Comprensión del Negocio (Business Understanding)</vt:lpstr>
      <vt:lpstr>1. Comprensión del Negocio (Business Understanding)</vt:lpstr>
      <vt:lpstr>2. Comprensión de los Datos (Data Understanding)</vt:lpstr>
      <vt:lpstr>2. Comprensión de los Datos (Data Understanding)</vt:lpstr>
      <vt:lpstr>3. Preparación de los Datos (Data Preparation)</vt:lpstr>
      <vt:lpstr>3. Preparación de los Datos (Data Preparation)</vt:lpstr>
      <vt:lpstr>4. Modelado (Modeling)</vt:lpstr>
      <vt:lpstr>4. Modelado (Modeling)</vt:lpstr>
      <vt:lpstr>5. Evaluación (Evaluation)</vt:lpstr>
      <vt:lpstr>5. Evaluación (Evaluation)</vt:lpstr>
      <vt:lpstr>6. Despliegue (Deployment).</vt:lpstr>
      <vt:lpstr>6. Despliegue (Deployment).</vt:lpstr>
      <vt:lpstr>7. Monitorización y Mantenimiento (Monitoring and Maintenance)</vt:lpstr>
      <vt:lpstr>7. Monitorización y Mantenimiento (Monitoring and Maintenance)</vt:lpstr>
      <vt:lpstr>Presupuesto</vt:lpstr>
      <vt:lpstr>Estimación Económica o Financiera del Impacto en el Negocio</vt:lpstr>
      <vt:lpstr>Estimación Económica o Financiera del Impacto en el Negocio</vt:lpstr>
      <vt:lpstr>Arquitectura de Azure para la Detección de Fraude</vt:lpstr>
      <vt:lpstr>Arquitectura de Azure para la Detección de Fraude</vt:lpstr>
      <vt:lpstr>Arquitectura de Azure para la Detección de Fraude</vt:lpstr>
      <vt:lpstr>Arquitectura de Azure para la Detección de Fraude</vt:lpstr>
      <vt:lpstr>Arquitectura de Azure para la Detección de Fraude</vt:lpstr>
      <vt:lpstr>Arquitectura de Azure para la Detección de Fraude</vt:lpstr>
      <vt:lpstr>Arquitectura de Azure para la Detección de Fraude</vt:lpstr>
      <vt:lpstr>Arquitectura de Azure para la Detección de Fraude</vt:lpstr>
      <vt:lpstr>Arquitectura de Azure para la Detección de Fraude</vt:lpstr>
      <vt:lpstr>Arquitectura de Azure para la Detección de Fraude</vt:lpstr>
      <vt:lpstr>Arquitectura de Azure para la Detección de Fraude</vt:lpstr>
      <vt:lpstr>Plantillas CRISP-DM en GitHub</vt:lpstr>
      <vt:lpstr>Actividad 4</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jose Rodriguez Balza</dc:creator>
  <cp:lastModifiedBy>Juan Jose Rodriguez Balza</cp:lastModifiedBy>
  <cp:revision>75</cp:revision>
  <dcterms:created xsi:type="dcterms:W3CDTF">2023-05-09T06:38:35Z</dcterms:created>
  <dcterms:modified xsi:type="dcterms:W3CDTF">2024-10-02T06:52:03Z</dcterms:modified>
</cp:coreProperties>
</file>